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6" r:id="rId4"/>
    <p:sldMasterId id="2147483708" r:id="rId5"/>
    <p:sldMasterId id="2147483720" r:id="rId6"/>
  </p:sldMasterIdLst>
  <p:notesMasterIdLst>
    <p:notesMasterId r:id="rId31"/>
  </p:notesMasterIdLst>
  <p:sldIdLst>
    <p:sldId id="276" r:id="rId7"/>
    <p:sldId id="263" r:id="rId8"/>
    <p:sldId id="2002" r:id="rId9"/>
    <p:sldId id="304" r:id="rId10"/>
    <p:sldId id="730" r:id="rId11"/>
    <p:sldId id="289" r:id="rId12"/>
    <p:sldId id="303" r:id="rId13"/>
    <p:sldId id="288" r:id="rId14"/>
    <p:sldId id="287" r:id="rId15"/>
    <p:sldId id="2003" r:id="rId16"/>
    <p:sldId id="293" r:id="rId17"/>
    <p:sldId id="294" r:id="rId18"/>
    <p:sldId id="305" r:id="rId19"/>
    <p:sldId id="2004" r:id="rId20"/>
    <p:sldId id="2005" r:id="rId21"/>
    <p:sldId id="2008" r:id="rId22"/>
    <p:sldId id="2009" r:id="rId23"/>
    <p:sldId id="2001" r:id="rId24"/>
    <p:sldId id="275" r:id="rId25"/>
    <p:sldId id="300" r:id="rId26"/>
    <p:sldId id="296" r:id="rId27"/>
    <p:sldId id="273" r:id="rId28"/>
    <p:sldId id="302" r:id="rId29"/>
    <p:sldId id="301" r:id="rId30"/>
  </p:sldIdLst>
  <p:sldSz cx="12192000" cy="6858000"/>
  <p:notesSz cx="6858000" cy="9144000"/>
  <p:embeddedFontLst>
    <p:embeddedFont>
      <p:font typeface="Roboto" panose="02000000000000000000" pitchFamily="2"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E6D"/>
    <a:srgbClr val="F37321"/>
    <a:srgbClr val="E38AFF"/>
    <a:srgbClr val="BED600"/>
    <a:srgbClr val="114F6C"/>
    <a:srgbClr val="FFC5F2"/>
    <a:srgbClr val="000000"/>
    <a:srgbClr val="BDD730"/>
    <a:srgbClr val="A2D7F7"/>
    <a:srgbClr val="F0F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7" autoAdjust="0"/>
    <p:restoredTop sz="94762"/>
  </p:normalViewPr>
  <p:slideViewPr>
    <p:cSldViewPr snapToGrid="0">
      <p:cViewPr varScale="1">
        <p:scale>
          <a:sx n="117" d="100"/>
          <a:sy n="117" d="100"/>
        </p:scale>
        <p:origin x="9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26810-B70F-2F49-9165-6B2E7A779718}" type="datetimeFigureOut">
              <a:rPr lang="en-US" smtClean="0"/>
              <a:t>3/5/25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38B5D-D50D-2E4C-8A90-69D3D3E60CD7}" type="slidenum">
              <a:rPr lang="en-US" smtClean="0"/>
              <a:t>‹#›</a:t>
            </a:fld>
            <a:endParaRPr lang="en-US"/>
          </a:p>
        </p:txBody>
      </p:sp>
    </p:spTree>
    <p:extLst>
      <p:ext uri="{BB962C8B-B14F-4D97-AF65-F5344CB8AC3E}">
        <p14:creationId xmlns:p14="http://schemas.microsoft.com/office/powerpoint/2010/main" val="247564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1</a:t>
            </a:fld>
            <a:endParaRPr lang="en-US"/>
          </a:p>
        </p:txBody>
      </p:sp>
    </p:spTree>
    <p:extLst>
      <p:ext uri="{BB962C8B-B14F-4D97-AF65-F5344CB8AC3E}">
        <p14:creationId xmlns:p14="http://schemas.microsoft.com/office/powerpoint/2010/main" val="397040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highlight>
                  <a:srgbClr val="FFFFFF"/>
                </a:highlight>
                <a:latin typeface="Aptos" panose="020B0004020202020204" pitchFamily="34" charset="0"/>
              </a:rPr>
              <a:t>What we know will be in the Renters' Rights Bill</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Abolish Section 21 notices</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Introduce new and reformed possession grounds for landlords to use</a:t>
            </a:r>
            <a:r>
              <a:rPr lang="en-GB" sz="1200" b="1" i="0" dirty="0">
                <a:solidFill>
                  <a:srgbClr val="000000"/>
                </a:solidFill>
                <a:effectLst/>
                <a:highlight>
                  <a:srgbClr val="FFFFFF"/>
                </a:highlight>
                <a:latin typeface="Aptos" panose="020B0004020202020204" pitchFamily="34" charset="0"/>
              </a:rPr>
              <a:t>    </a:t>
            </a:r>
            <a:r>
              <a:rPr lang="en-GB" sz="1200" b="0" i="0" dirty="0">
                <a:solidFill>
                  <a:srgbClr val="000000"/>
                </a:solidFill>
                <a:effectLst/>
                <a:highlight>
                  <a:srgbClr val="FFFFFF"/>
                </a:highlight>
                <a:latin typeface="Aptos" panose="020B0004020202020204" pitchFamily="34" charset="0"/>
              </a:rPr>
              <a:t>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Applying a Decent  Homes Standard and </a:t>
            </a:r>
            <a:r>
              <a:rPr lang="en-GB" sz="1200" b="1" i="0" dirty="0" err="1">
                <a:solidFill>
                  <a:srgbClr val="000000"/>
                </a:solidFill>
                <a:effectLst/>
                <a:highlight>
                  <a:srgbClr val="FFFFFF"/>
                </a:highlight>
                <a:latin typeface="Aptos" panose="020B0004020202020204" pitchFamily="34" charset="0"/>
              </a:rPr>
              <a:t>Awaab's</a:t>
            </a:r>
            <a:r>
              <a:rPr lang="en-GB" sz="1200" b="1" i="0" dirty="0">
                <a:solidFill>
                  <a:srgbClr val="000000"/>
                </a:solidFill>
                <a:effectLst/>
                <a:highlight>
                  <a:srgbClr val="FFFFFF"/>
                </a:highlight>
                <a:latin typeface="Aptos" panose="020B0004020202020204" pitchFamily="34" charset="0"/>
              </a:rPr>
              <a:t> Law to the PRS</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Rights to request a pet and rights to require insurance for those pets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PRS portal (now rebranded as a database)</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new ombudsman service for the private rented sector</a:t>
            </a:r>
          </a:p>
          <a:p>
            <a:pPr algn="l" rtl="0" fontAlgn="base">
              <a:buFont typeface="Arial" panose="020B0604020202020204" pitchFamily="34" charset="0"/>
              <a:buChar char="•"/>
            </a:pPr>
            <a:r>
              <a:rPr lang="en-GB" sz="1200" b="1" i="0" dirty="0">
                <a:solidFill>
                  <a:srgbClr val="000000"/>
                </a:solidFill>
                <a:effectLst/>
                <a:highlight>
                  <a:srgbClr val="FFFFFF"/>
                </a:highlight>
                <a:latin typeface="Aptos" panose="020B0004020202020204" pitchFamily="34" charset="0"/>
              </a:rPr>
              <a:t>Banning rental bidding wars </a:t>
            </a:r>
            <a:r>
              <a:rPr lang="en-GB" sz="1200" b="0" i="0" dirty="0">
                <a:solidFill>
                  <a:srgbClr val="000000"/>
                </a:solidFill>
                <a:effectLst/>
                <a:highlight>
                  <a:srgbClr val="FFFFFF"/>
                </a:highlight>
                <a:latin typeface="Aptos" panose="020B0004020202020204" pitchFamily="34" charset="0"/>
              </a:rPr>
              <a:t>and discrimination against tenants on benefits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Strengthening local councils’ enforcement powers.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Empowering tenants to challenge rent increases</a:t>
            </a:r>
          </a:p>
          <a:p>
            <a:pPr marL="228600" indent="-228600" algn="l" rtl="0" fontAlgn="base"/>
            <a:r>
              <a:rPr lang="en-GB" sz="1200" b="0" i="0" dirty="0">
                <a:solidFill>
                  <a:srgbClr val="000000"/>
                </a:solidFill>
                <a:effectLst/>
                <a:highlight>
                  <a:srgbClr val="FFFFFF"/>
                </a:highlight>
                <a:latin typeface="Aptos" panose="020B0004020202020204" pitchFamily="34" charset="0"/>
              </a:rPr>
              <a:t>Bolded the parts that were not included in the previous RRB.</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What we don't know yet about the Bill</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Based on the announcement, the new Bill will be quite similar to the RRB. However the devil is in the detail, and we won't know this until the Bill is published.</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This would include things like:</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Which possession grounds are available to landlords and how much notice is required (sale, family member moving in, student ground, etc)</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tenants will be empowered to challenge rent increases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rental bidding wars will be banned in practice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Section 21 will be removed in stages and how long landlords have before it happens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long landlords will have to respond in </a:t>
            </a:r>
            <a:r>
              <a:rPr lang="en-GB" sz="1200" b="0" i="0" dirty="0" err="1">
                <a:solidFill>
                  <a:srgbClr val="000000"/>
                </a:solidFill>
                <a:effectLst/>
                <a:highlight>
                  <a:srgbClr val="FFFFFF"/>
                </a:highlight>
                <a:latin typeface="Aptos" panose="020B0004020202020204" pitchFamily="34" charset="0"/>
              </a:rPr>
              <a:t>Awaab's</a:t>
            </a:r>
            <a:r>
              <a:rPr lang="en-GB" sz="1200" b="0" i="0" dirty="0">
                <a:solidFill>
                  <a:srgbClr val="000000"/>
                </a:solidFill>
                <a:effectLst/>
                <a:highlight>
                  <a:srgbClr val="FFFFFF"/>
                </a:highlight>
                <a:latin typeface="Aptos" panose="020B0004020202020204" pitchFamily="34" charset="0"/>
              </a:rPr>
              <a:t> Law cases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periodic tenancies are the default (almost certainly yes, but not mentioned in the expanded notes)</a:t>
            </a:r>
          </a:p>
          <a:p>
            <a:pPr algn="l" rtl="0" fontAlgn="base"/>
            <a:r>
              <a:rPr lang="en-GB" sz="1200" b="1" i="0" dirty="0">
                <a:solidFill>
                  <a:srgbClr val="000000"/>
                </a:solidFill>
                <a:effectLst/>
                <a:highlight>
                  <a:srgbClr val="FFFFFF"/>
                </a:highlight>
                <a:latin typeface="Aptos" panose="020B0004020202020204" pitchFamily="34" charset="0"/>
              </a:rPr>
              <a:t>What is not likely to come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Labour party had strong concerns about a number of pro-landlord measures in the Renters (Reform) Bill and these are significantly less likely to appear in the new Bill. These are -</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repeated arrears ground for possession</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six month moratorium on tenant notice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Reviewing the capacity of the courts before ending Section 21 notices.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Lines to take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r>
              <a:rPr lang="en-GB" sz="1200" b="0" i="0" dirty="0">
                <a:solidFill>
                  <a:srgbClr val="000000"/>
                </a:solidFill>
                <a:effectLst/>
                <a:highlight>
                  <a:srgbClr val="FFFFFF"/>
                </a:highlight>
                <a:latin typeface="Aptos" panose="020B0004020202020204" pitchFamily="34" charset="0"/>
              </a:rPr>
              <a:t>We should stress that seeing the detail of the Bill is important before making any decisions.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NRLA will be continuing to support members by working constructively with the Government to secure rental reform that benefits tenants while supporting landlords to provide the homes renters need. Crucial to that will be a functioning court system. We will also be making the case for a reasonable and realistic timeframe for landlords to adapt to the changes.</a:t>
            </a:r>
          </a:p>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11</a:t>
            </a:fld>
            <a:endParaRPr lang="en-US"/>
          </a:p>
        </p:txBody>
      </p:sp>
    </p:spTree>
    <p:extLst>
      <p:ext uri="{BB962C8B-B14F-4D97-AF65-F5344CB8AC3E}">
        <p14:creationId xmlns:p14="http://schemas.microsoft.com/office/powerpoint/2010/main" val="38264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4792-8F66-4634-4A2D-CCE978086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2A0A2-1822-0156-A484-3B3F792DB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93FC4-16A0-EF0E-E55E-EA1EFC984079}"/>
              </a:ext>
            </a:extLst>
          </p:cNvPr>
          <p:cNvSpPr>
            <a:spLocks noGrp="1"/>
          </p:cNvSpPr>
          <p:nvPr>
            <p:ph type="body" idx="1"/>
          </p:nvPr>
        </p:nvSpPr>
        <p:spPr/>
        <p:txBody>
          <a:bodyPr/>
          <a:lstStyle/>
          <a:p>
            <a:pPr algn="l" rtl="0" fontAlgn="base"/>
            <a:r>
              <a:rPr lang="en-GB" sz="1200" b="1" i="0" dirty="0">
                <a:solidFill>
                  <a:srgbClr val="000000"/>
                </a:solidFill>
                <a:effectLst/>
                <a:highlight>
                  <a:srgbClr val="FFFFFF"/>
                </a:highlight>
                <a:latin typeface="Aptos" panose="020B0004020202020204" pitchFamily="34" charset="0"/>
              </a:rPr>
              <a:t>What we know will be in the Renters' Rights Bill</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Abolish Section 21 notices</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Introduce new and reformed possession grounds for landlords to use</a:t>
            </a:r>
            <a:r>
              <a:rPr lang="en-GB" sz="1200" b="1" i="0" dirty="0">
                <a:solidFill>
                  <a:srgbClr val="000000"/>
                </a:solidFill>
                <a:effectLst/>
                <a:highlight>
                  <a:srgbClr val="FFFFFF"/>
                </a:highlight>
                <a:latin typeface="Aptos" panose="020B0004020202020204" pitchFamily="34" charset="0"/>
              </a:rPr>
              <a:t>    </a:t>
            </a:r>
            <a:r>
              <a:rPr lang="en-GB" sz="1200" b="0" i="0" dirty="0">
                <a:solidFill>
                  <a:srgbClr val="000000"/>
                </a:solidFill>
                <a:effectLst/>
                <a:highlight>
                  <a:srgbClr val="FFFFFF"/>
                </a:highlight>
                <a:latin typeface="Aptos" panose="020B0004020202020204" pitchFamily="34" charset="0"/>
              </a:rPr>
              <a:t>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Applying a Decent  Homes Standard and </a:t>
            </a:r>
            <a:r>
              <a:rPr lang="en-GB" sz="1200" b="1" i="0" dirty="0" err="1">
                <a:solidFill>
                  <a:srgbClr val="000000"/>
                </a:solidFill>
                <a:effectLst/>
                <a:highlight>
                  <a:srgbClr val="FFFFFF"/>
                </a:highlight>
                <a:latin typeface="Aptos" panose="020B0004020202020204" pitchFamily="34" charset="0"/>
              </a:rPr>
              <a:t>Awaab's</a:t>
            </a:r>
            <a:r>
              <a:rPr lang="en-GB" sz="1200" b="1" i="0" dirty="0">
                <a:solidFill>
                  <a:srgbClr val="000000"/>
                </a:solidFill>
                <a:effectLst/>
                <a:highlight>
                  <a:srgbClr val="FFFFFF"/>
                </a:highlight>
                <a:latin typeface="Aptos" panose="020B0004020202020204" pitchFamily="34" charset="0"/>
              </a:rPr>
              <a:t> Law to the PRS</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Rights to request a pet and rights to require insurance for those pets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PRS portal (now rebranded as a database)</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new ombudsman service for the private rented sector</a:t>
            </a:r>
          </a:p>
          <a:p>
            <a:pPr algn="l" rtl="0" fontAlgn="base">
              <a:buFont typeface="Arial" panose="020B0604020202020204" pitchFamily="34" charset="0"/>
              <a:buChar char="•"/>
            </a:pPr>
            <a:r>
              <a:rPr lang="en-GB" sz="1200" b="1" i="0" dirty="0">
                <a:solidFill>
                  <a:srgbClr val="000000"/>
                </a:solidFill>
                <a:effectLst/>
                <a:highlight>
                  <a:srgbClr val="FFFFFF"/>
                </a:highlight>
                <a:latin typeface="Aptos" panose="020B0004020202020204" pitchFamily="34" charset="0"/>
              </a:rPr>
              <a:t>Banning rental bidding wars </a:t>
            </a:r>
            <a:r>
              <a:rPr lang="en-GB" sz="1200" b="0" i="0" dirty="0">
                <a:solidFill>
                  <a:srgbClr val="000000"/>
                </a:solidFill>
                <a:effectLst/>
                <a:highlight>
                  <a:srgbClr val="FFFFFF"/>
                </a:highlight>
                <a:latin typeface="Aptos" panose="020B0004020202020204" pitchFamily="34" charset="0"/>
              </a:rPr>
              <a:t>and discrimination against tenants on benefits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Strengthening local councils’ enforcement powers.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Empowering tenants to challenge rent increases</a:t>
            </a:r>
          </a:p>
          <a:p>
            <a:pPr marL="228600" indent="-228600" algn="l" rtl="0" fontAlgn="base"/>
            <a:r>
              <a:rPr lang="en-GB" sz="1200" b="0" i="0" dirty="0">
                <a:solidFill>
                  <a:srgbClr val="000000"/>
                </a:solidFill>
                <a:effectLst/>
                <a:highlight>
                  <a:srgbClr val="FFFFFF"/>
                </a:highlight>
                <a:latin typeface="Aptos" panose="020B0004020202020204" pitchFamily="34" charset="0"/>
              </a:rPr>
              <a:t>Bolded the parts that were not included in the previous RRB.</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What we don't know yet about the Bill</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Based on the announcement, the new Bill will be quite similar to the RRB. However the devil is in the detail, and we won't know this until the Bill is published.</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This would include things like:</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Which possession grounds are available to landlords and how much notice is required (sale, family member moving in, student ground, etc)</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tenants will be empowered to challenge rent increases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rental bidding wars will be banned in practice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Section 21 will be removed in stages and how long landlords have before it happens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long landlords will have to respond in </a:t>
            </a:r>
            <a:r>
              <a:rPr lang="en-GB" sz="1200" b="0" i="0" dirty="0" err="1">
                <a:solidFill>
                  <a:srgbClr val="000000"/>
                </a:solidFill>
                <a:effectLst/>
                <a:highlight>
                  <a:srgbClr val="FFFFFF"/>
                </a:highlight>
                <a:latin typeface="Aptos" panose="020B0004020202020204" pitchFamily="34" charset="0"/>
              </a:rPr>
              <a:t>Awaab's</a:t>
            </a:r>
            <a:r>
              <a:rPr lang="en-GB" sz="1200" b="0" i="0" dirty="0">
                <a:solidFill>
                  <a:srgbClr val="000000"/>
                </a:solidFill>
                <a:effectLst/>
                <a:highlight>
                  <a:srgbClr val="FFFFFF"/>
                </a:highlight>
                <a:latin typeface="Aptos" panose="020B0004020202020204" pitchFamily="34" charset="0"/>
              </a:rPr>
              <a:t> Law cases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periodic tenancies are the default (almost certainly yes, but not mentioned in the expanded notes)</a:t>
            </a:r>
          </a:p>
          <a:p>
            <a:pPr algn="l" rtl="0" fontAlgn="base"/>
            <a:r>
              <a:rPr lang="en-GB" sz="1200" b="1" i="0" dirty="0">
                <a:solidFill>
                  <a:srgbClr val="000000"/>
                </a:solidFill>
                <a:effectLst/>
                <a:highlight>
                  <a:srgbClr val="FFFFFF"/>
                </a:highlight>
                <a:latin typeface="Aptos" panose="020B0004020202020204" pitchFamily="34" charset="0"/>
              </a:rPr>
              <a:t>What is not likely to come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Labour party had strong concerns about a number of pro-landlord measures in the Renters (Reform) Bill and these are significantly less likely to appear in the new Bill. These are -</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repeated arrears ground for possession</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six month moratorium on tenant notice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Reviewing the capacity of the courts before ending Section 21 notices.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Lines to take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r>
              <a:rPr lang="en-GB" sz="1200" b="0" i="0" dirty="0">
                <a:solidFill>
                  <a:srgbClr val="000000"/>
                </a:solidFill>
                <a:effectLst/>
                <a:highlight>
                  <a:srgbClr val="FFFFFF"/>
                </a:highlight>
                <a:latin typeface="Aptos" panose="020B0004020202020204" pitchFamily="34" charset="0"/>
              </a:rPr>
              <a:t>We should stress that seeing the detail of the Bill is important before making any decisions.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NRLA will be continuing to support members by working constructively with the Government to secure rental reform that benefits tenants while supporting landlords to provide the homes renters need. Crucial to that will be a functioning court system. We will also be making the case for a reasonable and realistic timeframe for landlords to adapt to the changes.</a:t>
            </a:r>
          </a:p>
          <a:p>
            <a:endParaRPr lang="en-US" dirty="0"/>
          </a:p>
        </p:txBody>
      </p:sp>
      <p:sp>
        <p:nvSpPr>
          <p:cNvPr id="4" name="Slide Number Placeholder 3">
            <a:extLst>
              <a:ext uri="{FF2B5EF4-FFF2-40B4-BE49-F238E27FC236}">
                <a16:creationId xmlns:a16="http://schemas.microsoft.com/office/drawing/2014/main" id="{AA3E242A-BB70-CB69-573E-758551117A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B38B5D-D50D-2E4C-8A90-69D3D3E60C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453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77F33-CA85-682A-89F6-4F3833C8D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B15A0-2D5C-36FE-D575-CE4C04FED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02983-7E10-0DB4-894D-405BDE96A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609C6F-D1B5-8BE1-FCBD-4E721A447E48}"/>
              </a:ext>
            </a:extLst>
          </p:cNvPr>
          <p:cNvSpPr>
            <a:spLocks noGrp="1"/>
          </p:cNvSpPr>
          <p:nvPr>
            <p:ph type="sldNum" sz="quarter" idx="5"/>
          </p:nvPr>
        </p:nvSpPr>
        <p:spPr/>
        <p:txBody>
          <a:bodyPr/>
          <a:lstStyle/>
          <a:p>
            <a:fld id="{C3B38B5D-D50D-2E4C-8A90-69D3D3E60CD7}" type="slidenum">
              <a:rPr lang="en-US" smtClean="0"/>
              <a:t>13</a:t>
            </a:fld>
            <a:endParaRPr lang="en-US"/>
          </a:p>
        </p:txBody>
      </p:sp>
    </p:spTree>
    <p:extLst>
      <p:ext uri="{BB962C8B-B14F-4D97-AF65-F5344CB8AC3E}">
        <p14:creationId xmlns:p14="http://schemas.microsoft.com/office/powerpoint/2010/main" val="358043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2AE6-8B2D-ACC0-0532-AAFECDD1A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81A88-FDBA-A3D7-E040-88368D759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FB8B2-A9F2-9942-83BA-990A3129DE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3E132E-B825-350D-E258-3CA1CD2A5020}"/>
              </a:ext>
            </a:extLst>
          </p:cNvPr>
          <p:cNvSpPr>
            <a:spLocks noGrp="1"/>
          </p:cNvSpPr>
          <p:nvPr>
            <p:ph type="sldNum" sz="quarter" idx="5"/>
          </p:nvPr>
        </p:nvSpPr>
        <p:spPr/>
        <p:txBody>
          <a:bodyPr/>
          <a:lstStyle/>
          <a:p>
            <a:fld id="{C3B38B5D-D50D-2E4C-8A90-69D3D3E60CD7}" type="slidenum">
              <a:rPr lang="en-US" smtClean="0"/>
              <a:t>14</a:t>
            </a:fld>
            <a:endParaRPr lang="en-US"/>
          </a:p>
        </p:txBody>
      </p:sp>
    </p:spTree>
    <p:extLst>
      <p:ext uri="{BB962C8B-B14F-4D97-AF65-F5344CB8AC3E}">
        <p14:creationId xmlns:p14="http://schemas.microsoft.com/office/powerpoint/2010/main" val="1063008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D0F8-5842-219C-9A1D-D13E1A0A0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A5687-0B7B-C3C2-5B03-94AB9F965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CF09B-9FA4-27D6-59D7-F53DCA3F5E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13AAE-742A-68E2-6412-6AB2846568E4}"/>
              </a:ext>
            </a:extLst>
          </p:cNvPr>
          <p:cNvSpPr>
            <a:spLocks noGrp="1"/>
          </p:cNvSpPr>
          <p:nvPr>
            <p:ph type="sldNum" sz="quarter" idx="5"/>
          </p:nvPr>
        </p:nvSpPr>
        <p:spPr/>
        <p:txBody>
          <a:bodyPr/>
          <a:lstStyle/>
          <a:p>
            <a:fld id="{C3B38B5D-D50D-2E4C-8A90-69D3D3E60CD7}" type="slidenum">
              <a:rPr lang="en-US" smtClean="0"/>
              <a:t>15</a:t>
            </a:fld>
            <a:endParaRPr lang="en-US"/>
          </a:p>
        </p:txBody>
      </p:sp>
    </p:spTree>
    <p:extLst>
      <p:ext uri="{BB962C8B-B14F-4D97-AF65-F5344CB8AC3E}">
        <p14:creationId xmlns:p14="http://schemas.microsoft.com/office/powerpoint/2010/main" val="281974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9C7DD-247B-4CE5-3545-EC718425F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972E0-2A61-154A-CF74-C39EA05F6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B67C4-AB31-076B-7EE0-40ADED46B9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565FC-7AE9-720F-8DA3-B46484053CF6}"/>
              </a:ext>
            </a:extLst>
          </p:cNvPr>
          <p:cNvSpPr>
            <a:spLocks noGrp="1"/>
          </p:cNvSpPr>
          <p:nvPr>
            <p:ph type="sldNum" sz="quarter" idx="5"/>
          </p:nvPr>
        </p:nvSpPr>
        <p:spPr/>
        <p:txBody>
          <a:bodyPr/>
          <a:lstStyle/>
          <a:p>
            <a:fld id="{C3B38B5D-D50D-2E4C-8A90-69D3D3E60CD7}" type="slidenum">
              <a:rPr lang="en-US" smtClean="0"/>
              <a:t>16</a:t>
            </a:fld>
            <a:endParaRPr lang="en-US"/>
          </a:p>
        </p:txBody>
      </p:sp>
    </p:spTree>
    <p:extLst>
      <p:ext uri="{BB962C8B-B14F-4D97-AF65-F5344CB8AC3E}">
        <p14:creationId xmlns:p14="http://schemas.microsoft.com/office/powerpoint/2010/main" val="216542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9708-27A3-9D0F-C70B-2FF3EDF24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F1B46-AD4A-02EA-C696-9A5308B4E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8CAD1-4060-6D1C-AF2E-BF5BCC192E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9E8ACF-7B96-9387-77C1-8E74EA6AF4BC}"/>
              </a:ext>
            </a:extLst>
          </p:cNvPr>
          <p:cNvSpPr>
            <a:spLocks noGrp="1"/>
          </p:cNvSpPr>
          <p:nvPr>
            <p:ph type="sldNum" sz="quarter" idx="5"/>
          </p:nvPr>
        </p:nvSpPr>
        <p:spPr/>
        <p:txBody>
          <a:bodyPr/>
          <a:lstStyle/>
          <a:p>
            <a:fld id="{C3B38B5D-D50D-2E4C-8A90-69D3D3E60CD7}" type="slidenum">
              <a:rPr lang="en-US" smtClean="0"/>
              <a:t>17</a:t>
            </a:fld>
            <a:endParaRPr lang="en-US"/>
          </a:p>
        </p:txBody>
      </p:sp>
    </p:spTree>
    <p:extLst>
      <p:ext uri="{BB962C8B-B14F-4D97-AF65-F5344CB8AC3E}">
        <p14:creationId xmlns:p14="http://schemas.microsoft.com/office/powerpoint/2010/main" val="415445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19</a:t>
            </a:fld>
            <a:endParaRPr lang="en-US"/>
          </a:p>
        </p:txBody>
      </p:sp>
    </p:spTree>
    <p:extLst>
      <p:ext uri="{BB962C8B-B14F-4D97-AF65-F5344CB8AC3E}">
        <p14:creationId xmlns:p14="http://schemas.microsoft.com/office/powerpoint/2010/main" val="255479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20</a:t>
            </a:fld>
            <a:endParaRPr lang="en-US"/>
          </a:p>
        </p:txBody>
      </p:sp>
    </p:spTree>
    <p:extLst>
      <p:ext uri="{BB962C8B-B14F-4D97-AF65-F5344CB8AC3E}">
        <p14:creationId xmlns:p14="http://schemas.microsoft.com/office/powerpoint/2010/main" val="411904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21</a:t>
            </a:fld>
            <a:endParaRPr lang="en-US"/>
          </a:p>
        </p:txBody>
      </p:sp>
    </p:spTree>
    <p:extLst>
      <p:ext uri="{BB962C8B-B14F-4D97-AF65-F5344CB8AC3E}">
        <p14:creationId xmlns:p14="http://schemas.microsoft.com/office/powerpoint/2010/main" val="29259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2</a:t>
            </a:fld>
            <a:endParaRPr lang="en-US"/>
          </a:p>
        </p:txBody>
      </p:sp>
    </p:spTree>
    <p:extLst>
      <p:ext uri="{BB962C8B-B14F-4D97-AF65-F5344CB8AC3E}">
        <p14:creationId xmlns:p14="http://schemas.microsoft.com/office/powerpoint/2010/main" val="124651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23</a:t>
            </a:fld>
            <a:endParaRPr lang="en-US"/>
          </a:p>
        </p:txBody>
      </p:sp>
    </p:spTree>
    <p:extLst>
      <p:ext uri="{BB962C8B-B14F-4D97-AF65-F5344CB8AC3E}">
        <p14:creationId xmlns:p14="http://schemas.microsoft.com/office/powerpoint/2010/main" val="36133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B38B5D-D50D-2E4C-8A90-69D3D3E60C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47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B38B5D-D50D-2E4C-8A90-69D3D3E60C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040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highlight>
                  <a:srgbClr val="FFFFFF"/>
                </a:highlight>
                <a:latin typeface="Aptos" panose="020B0004020202020204" pitchFamily="34" charset="0"/>
              </a:rPr>
              <a:t>What we know will be in the Renters' Rights Bill</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Abolish Section 21 notices</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Introduce new and reformed possession grounds for landlords to use</a:t>
            </a:r>
            <a:r>
              <a:rPr lang="en-GB" sz="1200" b="1" i="0" dirty="0">
                <a:solidFill>
                  <a:srgbClr val="000000"/>
                </a:solidFill>
                <a:effectLst/>
                <a:highlight>
                  <a:srgbClr val="FFFFFF"/>
                </a:highlight>
                <a:latin typeface="Aptos" panose="020B0004020202020204" pitchFamily="34" charset="0"/>
              </a:rPr>
              <a:t>    </a:t>
            </a:r>
            <a:r>
              <a:rPr lang="en-GB" sz="1200" b="0" i="0" dirty="0">
                <a:solidFill>
                  <a:srgbClr val="000000"/>
                </a:solidFill>
                <a:effectLst/>
                <a:highlight>
                  <a:srgbClr val="FFFFFF"/>
                </a:highlight>
                <a:latin typeface="Aptos" panose="020B0004020202020204" pitchFamily="34" charset="0"/>
              </a:rPr>
              <a:t>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Applying a Decent  Homes Standard and </a:t>
            </a:r>
            <a:r>
              <a:rPr lang="en-GB" sz="1200" b="1" i="0" dirty="0" err="1">
                <a:solidFill>
                  <a:srgbClr val="000000"/>
                </a:solidFill>
                <a:effectLst/>
                <a:highlight>
                  <a:srgbClr val="FFFFFF"/>
                </a:highlight>
                <a:latin typeface="Aptos" panose="020B0004020202020204" pitchFamily="34" charset="0"/>
              </a:rPr>
              <a:t>Awaab's</a:t>
            </a:r>
            <a:r>
              <a:rPr lang="en-GB" sz="1200" b="1" i="0" dirty="0">
                <a:solidFill>
                  <a:srgbClr val="000000"/>
                </a:solidFill>
                <a:effectLst/>
                <a:highlight>
                  <a:srgbClr val="FFFFFF"/>
                </a:highlight>
                <a:latin typeface="Aptos" panose="020B0004020202020204" pitchFamily="34" charset="0"/>
              </a:rPr>
              <a:t> Law to the PRS</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Rights to request a pet and rights to require insurance for those pets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PRS portal (now rebranded as a database)</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new ombudsman service for the private rented sector</a:t>
            </a:r>
          </a:p>
          <a:p>
            <a:pPr algn="l" rtl="0" fontAlgn="base">
              <a:buFont typeface="Arial" panose="020B0604020202020204" pitchFamily="34" charset="0"/>
              <a:buChar char="•"/>
            </a:pPr>
            <a:r>
              <a:rPr lang="en-GB" sz="1200" b="1" i="0" dirty="0">
                <a:solidFill>
                  <a:srgbClr val="000000"/>
                </a:solidFill>
                <a:effectLst/>
                <a:highlight>
                  <a:srgbClr val="FFFFFF"/>
                </a:highlight>
                <a:latin typeface="Aptos" panose="020B0004020202020204" pitchFamily="34" charset="0"/>
              </a:rPr>
              <a:t>Banning rental bidding wars </a:t>
            </a:r>
            <a:r>
              <a:rPr lang="en-GB" sz="1200" b="0" i="0" dirty="0">
                <a:solidFill>
                  <a:srgbClr val="000000"/>
                </a:solidFill>
                <a:effectLst/>
                <a:highlight>
                  <a:srgbClr val="FFFFFF"/>
                </a:highlight>
                <a:latin typeface="Aptos" panose="020B0004020202020204" pitchFamily="34" charset="0"/>
              </a:rPr>
              <a:t>and discrimination against tenants on benefits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Strengthening local councils’ enforcement powers.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Empowering tenants to challenge rent increases</a:t>
            </a:r>
          </a:p>
          <a:p>
            <a:pPr marL="228600" indent="-228600" algn="l" rtl="0" fontAlgn="base"/>
            <a:r>
              <a:rPr lang="en-GB" sz="1200" b="0" i="0" dirty="0">
                <a:solidFill>
                  <a:srgbClr val="000000"/>
                </a:solidFill>
                <a:effectLst/>
                <a:highlight>
                  <a:srgbClr val="FFFFFF"/>
                </a:highlight>
                <a:latin typeface="Aptos" panose="020B0004020202020204" pitchFamily="34" charset="0"/>
              </a:rPr>
              <a:t> Bolded the parts that were not included in the previous RRB.</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What we don't know yet about the Bill</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Based on the announcement, the new Bill will be quite similar to the RRB. However the devil is in the detail, and we won't know this until the Bill is published.</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This would include things like:</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Which possession grounds are available to landlords and how much notice is required (sale, family member moving in, student ground, etc)</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tenants will be empowered to challenge rent increases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rental bidding wars will be banned in practice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Section 21 will be removed in stages and how long landlords have before it happens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long landlords will have to respond in </a:t>
            </a:r>
            <a:r>
              <a:rPr lang="en-GB" sz="1200" b="0" i="0" dirty="0" err="1">
                <a:solidFill>
                  <a:srgbClr val="000000"/>
                </a:solidFill>
                <a:effectLst/>
                <a:highlight>
                  <a:srgbClr val="FFFFFF"/>
                </a:highlight>
                <a:latin typeface="Aptos" panose="020B0004020202020204" pitchFamily="34" charset="0"/>
              </a:rPr>
              <a:t>Awaab's</a:t>
            </a:r>
            <a:r>
              <a:rPr lang="en-GB" sz="1200" b="0" i="0" dirty="0">
                <a:solidFill>
                  <a:srgbClr val="000000"/>
                </a:solidFill>
                <a:effectLst/>
                <a:highlight>
                  <a:srgbClr val="FFFFFF"/>
                </a:highlight>
                <a:latin typeface="Aptos" panose="020B0004020202020204" pitchFamily="34" charset="0"/>
              </a:rPr>
              <a:t> Law cases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periodic tenancies are the default (almost certainly yes, but not mentioned in the expanded notes)</a:t>
            </a:r>
          </a:p>
          <a:p>
            <a:pPr algn="l" rtl="0" fontAlgn="base"/>
            <a:r>
              <a:rPr lang="en-GB" sz="1200" b="1" i="0" dirty="0">
                <a:solidFill>
                  <a:srgbClr val="000000"/>
                </a:solidFill>
                <a:effectLst/>
                <a:highlight>
                  <a:srgbClr val="FFFFFF"/>
                </a:highlight>
                <a:latin typeface="Aptos" panose="020B0004020202020204" pitchFamily="34" charset="0"/>
              </a:rPr>
              <a:t>What is not likely to come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Labour party had strong concerns about a number of pro-landlord measures in the Renters (Reform) Bill and these are significantly less likely to appear in the new Bill. These are -</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repeated arrears ground for possession</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six month moratorium on tenant notice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Reviewing the capacity of the courts before ending Section 21 notices.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Lines to take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If speaking to members, we should stress that seeing the detail of the Bill is important before making any decisions.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NRLA will be continuing to support members by working constructively with the Government to secure rental reform that benefits tenants while supporting landlords to provide the homes renters need. Crucial to that will be a functioning court system. We will also be making the case for a reasonable and realistic timeframe for landlords to adapt to the changes.</a:t>
            </a:r>
          </a:p>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6</a:t>
            </a:fld>
            <a:endParaRPr lang="en-US"/>
          </a:p>
        </p:txBody>
      </p:sp>
    </p:spTree>
    <p:extLst>
      <p:ext uri="{BB962C8B-B14F-4D97-AF65-F5344CB8AC3E}">
        <p14:creationId xmlns:p14="http://schemas.microsoft.com/office/powerpoint/2010/main" val="42837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highlight>
                  <a:srgbClr val="FFFFFF"/>
                </a:highlight>
                <a:latin typeface="Aptos" panose="020B0004020202020204" pitchFamily="34" charset="0"/>
              </a:rPr>
              <a:t>What we know will be in the Renters' Rights Bill</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Abolish Section 21 notices</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Introduce new and reformed possession grounds for landlords to use</a:t>
            </a:r>
            <a:r>
              <a:rPr lang="en-GB" sz="1200" b="1" i="0" dirty="0">
                <a:solidFill>
                  <a:srgbClr val="000000"/>
                </a:solidFill>
                <a:effectLst/>
                <a:highlight>
                  <a:srgbClr val="FFFFFF"/>
                </a:highlight>
                <a:latin typeface="Aptos" panose="020B0004020202020204" pitchFamily="34" charset="0"/>
              </a:rPr>
              <a:t>    </a:t>
            </a:r>
            <a:r>
              <a:rPr lang="en-GB" sz="1200" b="0" i="0" dirty="0">
                <a:solidFill>
                  <a:srgbClr val="000000"/>
                </a:solidFill>
                <a:effectLst/>
                <a:highlight>
                  <a:srgbClr val="FFFFFF"/>
                </a:highlight>
                <a:latin typeface="Aptos" panose="020B0004020202020204" pitchFamily="34" charset="0"/>
              </a:rPr>
              <a:t>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Applying a Decent  Homes Standard and </a:t>
            </a:r>
            <a:r>
              <a:rPr lang="en-GB" sz="1200" b="1" i="0" dirty="0" err="1">
                <a:solidFill>
                  <a:srgbClr val="000000"/>
                </a:solidFill>
                <a:effectLst/>
                <a:highlight>
                  <a:srgbClr val="FFFFFF"/>
                </a:highlight>
                <a:latin typeface="Aptos" panose="020B0004020202020204" pitchFamily="34" charset="0"/>
              </a:rPr>
              <a:t>Awaab's</a:t>
            </a:r>
            <a:r>
              <a:rPr lang="en-GB" sz="1200" b="1" i="0" dirty="0">
                <a:solidFill>
                  <a:srgbClr val="000000"/>
                </a:solidFill>
                <a:effectLst/>
                <a:highlight>
                  <a:srgbClr val="FFFFFF"/>
                </a:highlight>
                <a:latin typeface="Aptos" panose="020B0004020202020204" pitchFamily="34" charset="0"/>
              </a:rPr>
              <a:t> Law to the PRS</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Rights to request a pet and rights to require insurance for those pets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PRS portal (now rebranded as a database)</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new ombudsman service for the private rented sector</a:t>
            </a:r>
          </a:p>
          <a:p>
            <a:pPr algn="l" rtl="0" fontAlgn="base">
              <a:buFont typeface="Arial" panose="020B0604020202020204" pitchFamily="34" charset="0"/>
              <a:buChar char="•"/>
            </a:pPr>
            <a:r>
              <a:rPr lang="en-GB" sz="1200" b="1" i="0" dirty="0">
                <a:solidFill>
                  <a:srgbClr val="000000"/>
                </a:solidFill>
                <a:effectLst/>
                <a:highlight>
                  <a:srgbClr val="FFFFFF"/>
                </a:highlight>
                <a:latin typeface="Aptos" panose="020B0004020202020204" pitchFamily="34" charset="0"/>
              </a:rPr>
              <a:t>Banning rental bidding wars </a:t>
            </a:r>
            <a:r>
              <a:rPr lang="en-GB" sz="1200" b="0" i="0" dirty="0">
                <a:solidFill>
                  <a:srgbClr val="000000"/>
                </a:solidFill>
                <a:effectLst/>
                <a:highlight>
                  <a:srgbClr val="FFFFFF"/>
                </a:highlight>
                <a:latin typeface="Aptos" panose="020B0004020202020204" pitchFamily="34" charset="0"/>
              </a:rPr>
              <a:t>and discrimination against tenants on benefits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Strengthening local councils’ enforcement powers.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Empowering tenants to challenge rent increases</a:t>
            </a:r>
          </a:p>
          <a:p>
            <a:pPr marL="228600" indent="-228600" algn="l" rtl="0" fontAlgn="base"/>
            <a:r>
              <a:rPr lang="en-GB" sz="1200" b="0" i="0" dirty="0">
                <a:solidFill>
                  <a:srgbClr val="000000"/>
                </a:solidFill>
                <a:effectLst/>
                <a:highlight>
                  <a:srgbClr val="FFFFFF"/>
                </a:highlight>
                <a:latin typeface="Aptos" panose="020B0004020202020204" pitchFamily="34" charset="0"/>
              </a:rPr>
              <a:t> Bolded the parts that were not included in the previous RRB.</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What we don't know yet about the Bill</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Based on the announcement, the new Bill will be quite similar to the RRB. However the devil is in the detail, and we won't know this until the Bill is published.</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This would include things like:</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Which possession grounds are available to landlords and how much notice is required (sale, family member moving in, student ground, etc)</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tenants will be empowered to challenge rent increases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rental bidding wars will be banned in practice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Section 21 will be removed in stages and how long landlords have before it happens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long landlords will have to respond in </a:t>
            </a:r>
            <a:r>
              <a:rPr lang="en-GB" sz="1200" b="0" i="0" dirty="0" err="1">
                <a:solidFill>
                  <a:srgbClr val="000000"/>
                </a:solidFill>
                <a:effectLst/>
                <a:highlight>
                  <a:srgbClr val="FFFFFF"/>
                </a:highlight>
                <a:latin typeface="Aptos" panose="020B0004020202020204" pitchFamily="34" charset="0"/>
              </a:rPr>
              <a:t>Awaab's</a:t>
            </a:r>
            <a:r>
              <a:rPr lang="en-GB" sz="1200" b="0" i="0" dirty="0">
                <a:solidFill>
                  <a:srgbClr val="000000"/>
                </a:solidFill>
                <a:effectLst/>
                <a:highlight>
                  <a:srgbClr val="FFFFFF"/>
                </a:highlight>
                <a:latin typeface="Aptos" panose="020B0004020202020204" pitchFamily="34" charset="0"/>
              </a:rPr>
              <a:t> Law cases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periodic tenancies are the default (almost certainly yes, but not mentioned in the expanded notes)</a:t>
            </a:r>
          </a:p>
          <a:p>
            <a:pPr algn="l" rtl="0" fontAlgn="base"/>
            <a:r>
              <a:rPr lang="en-GB" sz="1200" b="1" i="0" dirty="0">
                <a:solidFill>
                  <a:srgbClr val="000000"/>
                </a:solidFill>
                <a:effectLst/>
                <a:highlight>
                  <a:srgbClr val="FFFFFF"/>
                </a:highlight>
                <a:latin typeface="Aptos" panose="020B0004020202020204" pitchFamily="34" charset="0"/>
              </a:rPr>
              <a:t>What is not likely to come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Labour party had strong concerns about a number of pro-landlord measures in the Renters (Reform) Bill and these are significantly less likely to appear in the new Bill. These are -</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repeated arrears ground for possession</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six month moratorium on tenant notice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Reviewing the capacity of the courts before ending Section 21 notices.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Lines to take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If speaking to members, we should stress that seeing the detail of the Bill is important before making any decisions.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NRLA will be continuing to support members by working constructively with the Government to secure rental reform that benefits tenants while supporting landlords to provide the homes renters need. Crucial to that will be a functioning court system. We will also be making the case for a reasonable and realistic timeframe for landlords to adapt to the changes.</a:t>
            </a:r>
          </a:p>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7</a:t>
            </a:fld>
            <a:endParaRPr lang="en-US"/>
          </a:p>
        </p:txBody>
      </p:sp>
    </p:spTree>
    <p:extLst>
      <p:ext uri="{BB962C8B-B14F-4D97-AF65-F5344CB8AC3E}">
        <p14:creationId xmlns:p14="http://schemas.microsoft.com/office/powerpoint/2010/main" val="351332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highlight>
                  <a:srgbClr val="FFFFFF"/>
                </a:highlight>
                <a:latin typeface="Aptos" panose="020B0004020202020204" pitchFamily="34" charset="0"/>
              </a:rPr>
              <a:t>What we know will be in the Renters' Rights Bill</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Abolish Section 21 notices</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Introduce new and reformed possession grounds for landlords to use</a:t>
            </a:r>
            <a:r>
              <a:rPr lang="en-GB" sz="1200" b="1" i="0" dirty="0">
                <a:solidFill>
                  <a:srgbClr val="000000"/>
                </a:solidFill>
                <a:effectLst/>
                <a:highlight>
                  <a:srgbClr val="FFFFFF"/>
                </a:highlight>
                <a:latin typeface="Aptos" panose="020B0004020202020204" pitchFamily="34" charset="0"/>
              </a:rPr>
              <a:t>    </a:t>
            </a:r>
            <a:r>
              <a:rPr lang="en-GB" sz="1200" b="0" i="0" dirty="0">
                <a:solidFill>
                  <a:srgbClr val="000000"/>
                </a:solidFill>
                <a:effectLst/>
                <a:highlight>
                  <a:srgbClr val="FFFFFF"/>
                </a:highlight>
                <a:latin typeface="Aptos" panose="020B0004020202020204" pitchFamily="34" charset="0"/>
              </a:rPr>
              <a:t>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Applying a Decent  Homes Standard and </a:t>
            </a:r>
            <a:r>
              <a:rPr lang="en-GB" sz="1200" b="1" i="0" dirty="0" err="1">
                <a:solidFill>
                  <a:srgbClr val="000000"/>
                </a:solidFill>
                <a:effectLst/>
                <a:highlight>
                  <a:srgbClr val="FFFFFF"/>
                </a:highlight>
                <a:latin typeface="Aptos" panose="020B0004020202020204" pitchFamily="34" charset="0"/>
              </a:rPr>
              <a:t>Awaab's</a:t>
            </a:r>
            <a:r>
              <a:rPr lang="en-GB" sz="1200" b="1" i="0" dirty="0">
                <a:solidFill>
                  <a:srgbClr val="000000"/>
                </a:solidFill>
                <a:effectLst/>
                <a:highlight>
                  <a:srgbClr val="FFFFFF"/>
                </a:highlight>
                <a:latin typeface="Aptos" panose="020B0004020202020204" pitchFamily="34" charset="0"/>
              </a:rPr>
              <a:t> Law to the PRS</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Rights to request a pet and rights to require insurance for those pets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PRS portal (now rebranded as a database)</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new ombudsman service for the private rented sector</a:t>
            </a:r>
          </a:p>
          <a:p>
            <a:pPr algn="l" rtl="0" fontAlgn="base">
              <a:buFont typeface="Arial" panose="020B0604020202020204" pitchFamily="34" charset="0"/>
              <a:buChar char="•"/>
            </a:pPr>
            <a:r>
              <a:rPr lang="en-GB" sz="1200" b="1" i="0" dirty="0">
                <a:solidFill>
                  <a:srgbClr val="000000"/>
                </a:solidFill>
                <a:effectLst/>
                <a:highlight>
                  <a:srgbClr val="FFFFFF"/>
                </a:highlight>
                <a:latin typeface="Aptos" panose="020B0004020202020204" pitchFamily="34" charset="0"/>
              </a:rPr>
              <a:t>Banning rental bidding wars </a:t>
            </a:r>
            <a:r>
              <a:rPr lang="en-GB" sz="1200" b="0" i="0" dirty="0">
                <a:solidFill>
                  <a:srgbClr val="000000"/>
                </a:solidFill>
                <a:effectLst/>
                <a:highlight>
                  <a:srgbClr val="FFFFFF"/>
                </a:highlight>
                <a:latin typeface="Aptos" panose="020B0004020202020204" pitchFamily="34" charset="0"/>
              </a:rPr>
              <a:t>and discrimination against tenants on benefits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Strengthening local councils’ enforcement powers.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Empowering tenants to challenge rent increases</a:t>
            </a:r>
          </a:p>
          <a:p>
            <a:pPr marL="228600" indent="-228600" algn="l" rtl="0" fontAlgn="base"/>
            <a:r>
              <a:rPr lang="en-GB" sz="1200" b="0" i="0" dirty="0">
                <a:solidFill>
                  <a:srgbClr val="000000"/>
                </a:solidFill>
                <a:effectLst/>
                <a:highlight>
                  <a:srgbClr val="FFFFFF"/>
                </a:highlight>
                <a:latin typeface="Aptos" panose="020B0004020202020204" pitchFamily="34" charset="0"/>
              </a:rPr>
              <a:t>Bolded the parts that were not included in the previous RRB.</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What we don't know yet about the Bill</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Based on the announcement, the new Bill will be quite similar to the RRB. However the devil is in the detail, and we won't know this until the Bill is published.</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This would include things like:</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Which possession grounds are available to landlords and how much notice is required (sale, family member moving in, student ground, etc)</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tenants will be empowered to challenge rent increases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rental bidding wars will be banned in practice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Section 21 will be removed in stages and how long landlords have before it happens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long landlords will have to respond in </a:t>
            </a:r>
            <a:r>
              <a:rPr lang="en-GB" sz="1200" b="0" i="0" dirty="0" err="1">
                <a:solidFill>
                  <a:srgbClr val="000000"/>
                </a:solidFill>
                <a:effectLst/>
                <a:highlight>
                  <a:srgbClr val="FFFFFF"/>
                </a:highlight>
                <a:latin typeface="Aptos" panose="020B0004020202020204" pitchFamily="34" charset="0"/>
              </a:rPr>
              <a:t>Awaab's</a:t>
            </a:r>
            <a:r>
              <a:rPr lang="en-GB" sz="1200" b="0" i="0" dirty="0">
                <a:solidFill>
                  <a:srgbClr val="000000"/>
                </a:solidFill>
                <a:effectLst/>
                <a:highlight>
                  <a:srgbClr val="FFFFFF"/>
                </a:highlight>
                <a:latin typeface="Aptos" panose="020B0004020202020204" pitchFamily="34" charset="0"/>
              </a:rPr>
              <a:t> Law cases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periodic tenancies are the default (almost certainly yes, but not mentioned in the expanded notes)</a:t>
            </a:r>
          </a:p>
          <a:p>
            <a:pPr algn="l" rtl="0" fontAlgn="base"/>
            <a:r>
              <a:rPr lang="en-GB" sz="1200" b="1" i="0" dirty="0">
                <a:solidFill>
                  <a:srgbClr val="000000"/>
                </a:solidFill>
                <a:effectLst/>
                <a:highlight>
                  <a:srgbClr val="FFFFFF"/>
                </a:highlight>
                <a:latin typeface="Aptos" panose="020B0004020202020204" pitchFamily="34" charset="0"/>
              </a:rPr>
              <a:t>What is not likely to come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Labour party had strong concerns about a number of pro-landlord measures in the Renters (Reform) Bill and these are significantly less likely to appear in the new Bill. These are -</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repeated arrears ground for possession</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six month moratorium on tenant notice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Reviewing the capacity of the courts before ending Section 21 notices.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Lines to take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r>
              <a:rPr lang="en-GB" sz="1200" b="0" i="0" dirty="0">
                <a:solidFill>
                  <a:srgbClr val="000000"/>
                </a:solidFill>
                <a:effectLst/>
                <a:highlight>
                  <a:srgbClr val="FFFFFF"/>
                </a:highlight>
                <a:latin typeface="Aptos" panose="020B0004020202020204" pitchFamily="34" charset="0"/>
              </a:rPr>
              <a:t>We should stress that seeing the detail of the Bill is important before making any decisions.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NRLA will be continuing to support members by working constructively with the Government to secure rental reform that benefits tenants while supporting landlords to provide the homes renters need. Crucial to that will be a functioning court system. We will also be making the case for a reasonable and realistic timeframe for landlords to adapt to the changes.</a:t>
            </a:r>
          </a:p>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8</a:t>
            </a:fld>
            <a:endParaRPr lang="en-US"/>
          </a:p>
        </p:txBody>
      </p:sp>
    </p:spTree>
    <p:extLst>
      <p:ext uri="{BB962C8B-B14F-4D97-AF65-F5344CB8AC3E}">
        <p14:creationId xmlns:p14="http://schemas.microsoft.com/office/powerpoint/2010/main" val="243220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highlight>
                  <a:srgbClr val="FFFFFF"/>
                </a:highlight>
                <a:latin typeface="Aptos" panose="020B0004020202020204" pitchFamily="34" charset="0"/>
              </a:rPr>
              <a:t>What we know will be in the Renters' Rights Bill</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Abolish Section 21 notices</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Introduce new and reformed possession grounds for landlords to use</a:t>
            </a:r>
            <a:r>
              <a:rPr lang="en-GB" sz="1200" b="1" i="0" dirty="0">
                <a:solidFill>
                  <a:srgbClr val="000000"/>
                </a:solidFill>
                <a:effectLst/>
                <a:highlight>
                  <a:srgbClr val="FFFFFF"/>
                </a:highlight>
                <a:latin typeface="Aptos" panose="020B0004020202020204" pitchFamily="34" charset="0"/>
              </a:rPr>
              <a:t>    </a:t>
            </a:r>
            <a:r>
              <a:rPr lang="en-GB" sz="1200" b="0" i="0" dirty="0">
                <a:solidFill>
                  <a:srgbClr val="000000"/>
                </a:solidFill>
                <a:effectLst/>
                <a:highlight>
                  <a:srgbClr val="FFFFFF"/>
                </a:highlight>
                <a:latin typeface="Aptos" panose="020B0004020202020204" pitchFamily="34" charset="0"/>
              </a:rPr>
              <a:t>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Applying a Decent  Homes Standard and </a:t>
            </a:r>
            <a:r>
              <a:rPr lang="en-GB" sz="1200" b="1" i="0" dirty="0" err="1">
                <a:solidFill>
                  <a:srgbClr val="000000"/>
                </a:solidFill>
                <a:effectLst/>
                <a:highlight>
                  <a:srgbClr val="FFFFFF"/>
                </a:highlight>
                <a:latin typeface="Aptos" panose="020B0004020202020204" pitchFamily="34" charset="0"/>
              </a:rPr>
              <a:t>Awaab's</a:t>
            </a:r>
            <a:r>
              <a:rPr lang="en-GB" sz="1200" b="1" i="0" dirty="0">
                <a:solidFill>
                  <a:srgbClr val="000000"/>
                </a:solidFill>
                <a:effectLst/>
                <a:highlight>
                  <a:srgbClr val="FFFFFF"/>
                </a:highlight>
                <a:latin typeface="Aptos" panose="020B0004020202020204" pitchFamily="34" charset="0"/>
              </a:rPr>
              <a:t> Law to the PRS</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Rights to request a pet and rights to require insurance for those pets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PRS portal (now rebranded as a database)</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new ombudsman service for the private rented sector</a:t>
            </a:r>
          </a:p>
          <a:p>
            <a:pPr algn="l" rtl="0" fontAlgn="base">
              <a:buFont typeface="Arial" panose="020B0604020202020204" pitchFamily="34" charset="0"/>
              <a:buChar char="•"/>
            </a:pPr>
            <a:r>
              <a:rPr lang="en-GB" sz="1200" b="1" i="0" dirty="0">
                <a:solidFill>
                  <a:srgbClr val="000000"/>
                </a:solidFill>
                <a:effectLst/>
                <a:highlight>
                  <a:srgbClr val="FFFFFF"/>
                </a:highlight>
                <a:latin typeface="Aptos" panose="020B0004020202020204" pitchFamily="34" charset="0"/>
              </a:rPr>
              <a:t>Banning rental bidding wars </a:t>
            </a:r>
            <a:r>
              <a:rPr lang="en-GB" sz="1200" b="0" i="0" dirty="0">
                <a:solidFill>
                  <a:srgbClr val="000000"/>
                </a:solidFill>
                <a:effectLst/>
                <a:highlight>
                  <a:srgbClr val="FFFFFF"/>
                </a:highlight>
                <a:latin typeface="Aptos" panose="020B0004020202020204" pitchFamily="34" charset="0"/>
              </a:rPr>
              <a:t>and discrimination against tenants on benefits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Strengthening local councils’ enforcement powers.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Empowering tenants to challenge rent increases</a:t>
            </a:r>
          </a:p>
          <a:p>
            <a:pPr marL="228600" indent="-228600" algn="l" rtl="0" fontAlgn="base"/>
            <a:r>
              <a:rPr lang="en-GB" sz="1200" b="0" i="0" dirty="0">
                <a:solidFill>
                  <a:srgbClr val="000000"/>
                </a:solidFill>
                <a:effectLst/>
                <a:highlight>
                  <a:srgbClr val="FFFFFF"/>
                </a:highlight>
                <a:latin typeface="Aptos" panose="020B0004020202020204" pitchFamily="34" charset="0"/>
              </a:rPr>
              <a:t>Bolded the parts that were not included in the previous RRB.</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What we don't know yet about the Bill</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Based on the announcement, the new Bill will be quite similar to the RRB. However the devil is in the detail, and we won't know this until the Bill is published.</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This would include things like:</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Which possession grounds are available to landlords and how much notice is required (sale, family member moving in, student ground, etc)</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tenants will be empowered to challenge rent increases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rental bidding wars will be banned in practice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Section 21 will be removed in stages and how long landlords have before it happens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long landlords will have to respond in </a:t>
            </a:r>
            <a:r>
              <a:rPr lang="en-GB" sz="1200" b="0" i="0" dirty="0" err="1">
                <a:solidFill>
                  <a:srgbClr val="000000"/>
                </a:solidFill>
                <a:effectLst/>
                <a:highlight>
                  <a:srgbClr val="FFFFFF"/>
                </a:highlight>
                <a:latin typeface="Aptos" panose="020B0004020202020204" pitchFamily="34" charset="0"/>
              </a:rPr>
              <a:t>Awaab's</a:t>
            </a:r>
            <a:r>
              <a:rPr lang="en-GB" sz="1200" b="0" i="0" dirty="0">
                <a:solidFill>
                  <a:srgbClr val="000000"/>
                </a:solidFill>
                <a:effectLst/>
                <a:highlight>
                  <a:srgbClr val="FFFFFF"/>
                </a:highlight>
                <a:latin typeface="Aptos" panose="020B0004020202020204" pitchFamily="34" charset="0"/>
              </a:rPr>
              <a:t> Law cases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periodic tenancies are the default (almost certainly yes, but not mentioned in the expanded notes)</a:t>
            </a:r>
          </a:p>
          <a:p>
            <a:pPr algn="l" rtl="0" fontAlgn="base"/>
            <a:r>
              <a:rPr lang="en-GB" sz="1200" b="1" i="0" dirty="0">
                <a:solidFill>
                  <a:srgbClr val="000000"/>
                </a:solidFill>
                <a:effectLst/>
                <a:highlight>
                  <a:srgbClr val="FFFFFF"/>
                </a:highlight>
                <a:latin typeface="Aptos" panose="020B0004020202020204" pitchFamily="34" charset="0"/>
              </a:rPr>
              <a:t>What is not likely to come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Labour party had strong concerns about a number of pro-landlord measures in the Renters (Reform) Bill and these are significantly less likely to appear in the new Bill. These are -</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repeated arrears ground for possession</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six month moratorium on tenant notice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Reviewing the capacity of the courts before ending Section 21 notices.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Lines to take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r>
              <a:rPr lang="en-GB" sz="1200" b="0" i="0" dirty="0">
                <a:solidFill>
                  <a:srgbClr val="000000"/>
                </a:solidFill>
                <a:effectLst/>
                <a:highlight>
                  <a:srgbClr val="FFFFFF"/>
                </a:highlight>
                <a:latin typeface="Aptos" panose="020B0004020202020204" pitchFamily="34" charset="0"/>
              </a:rPr>
              <a:t>We should stress that seeing the detail of the Bill is important before making any decisions.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NRLA will be continuing to support members by working constructively with the Government to secure rental reform that benefits tenants while supporting landlords to provide the homes renters need. Crucial to that will be a functioning court system. We will also be making the case for a reasonable and realistic timeframe for landlords to adapt to the changes.</a:t>
            </a:r>
          </a:p>
          <a:p>
            <a:endParaRPr lang="en-US" dirty="0"/>
          </a:p>
        </p:txBody>
      </p:sp>
      <p:sp>
        <p:nvSpPr>
          <p:cNvPr id="4" name="Slide Number Placeholder 3"/>
          <p:cNvSpPr>
            <a:spLocks noGrp="1"/>
          </p:cNvSpPr>
          <p:nvPr>
            <p:ph type="sldNum" sz="quarter" idx="5"/>
          </p:nvPr>
        </p:nvSpPr>
        <p:spPr/>
        <p:txBody>
          <a:bodyPr/>
          <a:lstStyle/>
          <a:p>
            <a:fld id="{C3B38B5D-D50D-2E4C-8A90-69D3D3E60CD7}" type="slidenum">
              <a:rPr lang="en-US" smtClean="0"/>
              <a:t>9</a:t>
            </a:fld>
            <a:endParaRPr lang="en-US"/>
          </a:p>
        </p:txBody>
      </p:sp>
    </p:spTree>
    <p:extLst>
      <p:ext uri="{BB962C8B-B14F-4D97-AF65-F5344CB8AC3E}">
        <p14:creationId xmlns:p14="http://schemas.microsoft.com/office/powerpoint/2010/main" val="375575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C5956-5255-B5BA-412A-45B4A748C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F23F1-624D-714E-4290-89345C373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FFCD5-726D-1C14-ECDF-B43CD3AA83B1}"/>
              </a:ext>
            </a:extLst>
          </p:cNvPr>
          <p:cNvSpPr>
            <a:spLocks noGrp="1"/>
          </p:cNvSpPr>
          <p:nvPr>
            <p:ph type="body" idx="1"/>
          </p:nvPr>
        </p:nvSpPr>
        <p:spPr/>
        <p:txBody>
          <a:bodyPr/>
          <a:lstStyle/>
          <a:p>
            <a:pPr algn="l" rtl="0" fontAlgn="base"/>
            <a:r>
              <a:rPr lang="en-GB" sz="1200" b="1" i="0" dirty="0">
                <a:solidFill>
                  <a:srgbClr val="000000"/>
                </a:solidFill>
                <a:effectLst/>
                <a:highlight>
                  <a:srgbClr val="FFFFFF"/>
                </a:highlight>
                <a:latin typeface="Aptos" panose="020B0004020202020204" pitchFamily="34" charset="0"/>
              </a:rPr>
              <a:t>What we know will be in the Renters' Rights Bill</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Abolish Section 21 notices</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Introduce new and reformed possession grounds for landlords to use</a:t>
            </a:r>
            <a:r>
              <a:rPr lang="en-GB" sz="1200" b="1" i="0" dirty="0">
                <a:solidFill>
                  <a:srgbClr val="000000"/>
                </a:solidFill>
                <a:effectLst/>
                <a:highlight>
                  <a:srgbClr val="FFFFFF"/>
                </a:highlight>
                <a:latin typeface="Aptos" panose="020B0004020202020204" pitchFamily="34" charset="0"/>
              </a:rPr>
              <a:t>    </a:t>
            </a:r>
            <a:r>
              <a:rPr lang="en-GB" sz="1200" b="0" i="0" dirty="0">
                <a:solidFill>
                  <a:srgbClr val="000000"/>
                </a:solidFill>
                <a:effectLst/>
                <a:highlight>
                  <a:srgbClr val="FFFFFF"/>
                </a:highlight>
                <a:latin typeface="Aptos" panose="020B0004020202020204" pitchFamily="34" charset="0"/>
              </a:rPr>
              <a:t>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Applying a Decent  Homes Standard and </a:t>
            </a:r>
            <a:r>
              <a:rPr lang="en-GB" sz="1200" b="1" i="0" dirty="0" err="1">
                <a:solidFill>
                  <a:srgbClr val="000000"/>
                </a:solidFill>
                <a:effectLst/>
                <a:highlight>
                  <a:srgbClr val="FFFFFF"/>
                </a:highlight>
                <a:latin typeface="Aptos" panose="020B0004020202020204" pitchFamily="34" charset="0"/>
              </a:rPr>
              <a:t>Awaab's</a:t>
            </a:r>
            <a:r>
              <a:rPr lang="en-GB" sz="1200" b="1" i="0" dirty="0">
                <a:solidFill>
                  <a:srgbClr val="000000"/>
                </a:solidFill>
                <a:effectLst/>
                <a:highlight>
                  <a:srgbClr val="FFFFFF"/>
                </a:highlight>
                <a:latin typeface="Aptos" panose="020B0004020202020204" pitchFamily="34" charset="0"/>
              </a:rPr>
              <a:t> Law to the PRS</a:t>
            </a:r>
            <a:endParaRPr lang="en-GB" sz="1200" b="0" i="0" dirty="0">
              <a:solidFill>
                <a:srgbClr val="000000"/>
              </a:solidFill>
              <a:effectLst/>
              <a:highlight>
                <a:srgbClr val="FFFFFF"/>
              </a:highlight>
              <a:latin typeface="Aptos" panose="020B0004020202020204" pitchFamily="34" charset="0"/>
            </a:endParaRP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Rights to request a pet and rights to require insurance for those pets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PRS portal (now rebranded as a database)</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A new ombudsman service for the private rented sector</a:t>
            </a:r>
          </a:p>
          <a:p>
            <a:pPr algn="l" rtl="0" fontAlgn="base">
              <a:buFont typeface="Arial" panose="020B0604020202020204" pitchFamily="34" charset="0"/>
              <a:buChar char="•"/>
            </a:pPr>
            <a:r>
              <a:rPr lang="en-GB" sz="1200" b="1" i="0" dirty="0">
                <a:solidFill>
                  <a:srgbClr val="000000"/>
                </a:solidFill>
                <a:effectLst/>
                <a:highlight>
                  <a:srgbClr val="FFFFFF"/>
                </a:highlight>
                <a:latin typeface="Aptos" panose="020B0004020202020204" pitchFamily="34" charset="0"/>
              </a:rPr>
              <a:t>Banning rental bidding wars </a:t>
            </a:r>
            <a:r>
              <a:rPr lang="en-GB" sz="1200" b="0" i="0" dirty="0">
                <a:solidFill>
                  <a:srgbClr val="000000"/>
                </a:solidFill>
                <a:effectLst/>
                <a:highlight>
                  <a:srgbClr val="FFFFFF"/>
                </a:highlight>
                <a:latin typeface="Aptos" panose="020B0004020202020204" pitchFamily="34" charset="0"/>
              </a:rPr>
              <a:t>and discrimination against tenants on benefits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Strengthening local councils’ enforcement powers. </a:t>
            </a:r>
          </a:p>
          <a:p>
            <a:pPr marL="228600" indent="-228600"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Empowering tenants to challenge rent increases</a:t>
            </a:r>
          </a:p>
          <a:p>
            <a:pPr marL="228600" indent="-228600" algn="l" rtl="0" fontAlgn="base"/>
            <a:r>
              <a:rPr lang="en-GB" sz="1200" b="0" i="0" dirty="0">
                <a:solidFill>
                  <a:srgbClr val="000000"/>
                </a:solidFill>
                <a:effectLst/>
                <a:highlight>
                  <a:srgbClr val="FFFFFF"/>
                </a:highlight>
                <a:latin typeface="Aptos" panose="020B0004020202020204" pitchFamily="34" charset="0"/>
              </a:rPr>
              <a:t>Bolded the parts that were not included in the previous RRB.</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What we don't know yet about the Bill</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Based on the announcement, the new Bill will be quite similar to the RRB. However the devil is in the detail, and we won't know this until the Bill is published.</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This would include things like:</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Which possession grounds are available to landlords and how much notice is required (sale, family member moving in, student ground, etc)</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tenants will be empowered to challenge rent increases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rental bidding wars will be banned in practice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Section 21 will be removed in stages and how long landlords have before it happens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How long landlords will have to respond in </a:t>
            </a:r>
            <a:r>
              <a:rPr lang="en-GB" sz="1200" b="0" i="0" dirty="0" err="1">
                <a:solidFill>
                  <a:srgbClr val="000000"/>
                </a:solidFill>
                <a:effectLst/>
                <a:highlight>
                  <a:srgbClr val="FFFFFF"/>
                </a:highlight>
                <a:latin typeface="Aptos" panose="020B0004020202020204" pitchFamily="34" charset="0"/>
              </a:rPr>
              <a:t>Awaab's</a:t>
            </a:r>
            <a:r>
              <a:rPr lang="en-GB" sz="1200" b="0" i="0" dirty="0">
                <a:solidFill>
                  <a:srgbClr val="000000"/>
                </a:solidFill>
                <a:effectLst/>
                <a:highlight>
                  <a:srgbClr val="FFFFFF"/>
                </a:highlight>
                <a:latin typeface="Aptos" panose="020B0004020202020204" pitchFamily="34" charset="0"/>
              </a:rPr>
              <a:t> Law cases</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Whether periodic tenancies are the default (almost certainly yes, but not mentioned in the expanded notes)</a:t>
            </a:r>
          </a:p>
          <a:p>
            <a:pPr algn="l" rtl="0" fontAlgn="base"/>
            <a:r>
              <a:rPr lang="en-GB" sz="1200" b="1" i="0" dirty="0">
                <a:solidFill>
                  <a:srgbClr val="000000"/>
                </a:solidFill>
                <a:effectLst/>
                <a:highlight>
                  <a:srgbClr val="FFFFFF"/>
                </a:highlight>
                <a:latin typeface="Aptos" panose="020B0004020202020204" pitchFamily="34" charset="0"/>
              </a:rPr>
              <a:t>What is not likely to come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Labour party had strong concerns about a number of pro-landlord measures in the Renters (Reform) Bill and these are significantly less likely to appear in the new Bill. These are -</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repeated arrears ground for possession</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The six month moratorium on tenant notice</a:t>
            </a:r>
          </a:p>
          <a:p>
            <a:pPr algn="l" rtl="0" fontAlgn="base">
              <a:buFont typeface="Arial" panose="020B0604020202020204" pitchFamily="34" charset="0"/>
              <a:buChar char="•"/>
            </a:pPr>
            <a:r>
              <a:rPr lang="en-GB" sz="1200" b="0" i="0" dirty="0">
                <a:solidFill>
                  <a:srgbClr val="000000"/>
                </a:solidFill>
                <a:effectLst/>
                <a:highlight>
                  <a:srgbClr val="FFFFFF"/>
                </a:highlight>
                <a:latin typeface="Aptos" panose="020B0004020202020204" pitchFamily="34" charset="0"/>
              </a:rPr>
              <a:t>Reviewing the capacity of the courts before ending Section 21 notices.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1" i="0" dirty="0">
                <a:solidFill>
                  <a:srgbClr val="000000"/>
                </a:solidFill>
                <a:effectLst/>
                <a:highlight>
                  <a:srgbClr val="FFFFFF"/>
                </a:highlight>
                <a:latin typeface="Aptos" panose="020B0004020202020204" pitchFamily="34" charset="0"/>
              </a:rPr>
              <a:t>Lines to take</a:t>
            </a:r>
            <a:endParaRPr lang="en-GB" sz="1200" b="0" i="0" dirty="0">
              <a:solidFill>
                <a:srgbClr val="000000"/>
              </a:solidFill>
              <a:effectLst/>
              <a:highlight>
                <a:srgbClr val="FFFFFF"/>
              </a:highlight>
              <a:latin typeface="Aptos" panose="020B0004020202020204" pitchFamily="34" charset="0"/>
            </a:endParaRPr>
          </a:p>
          <a:p>
            <a:pPr algn="l" rtl="0" fontAlgn="base"/>
            <a:br>
              <a:rPr lang="en-GB" sz="1200" b="1" i="0" dirty="0">
                <a:solidFill>
                  <a:srgbClr val="000000"/>
                </a:solidFill>
                <a:effectLst/>
                <a:highlight>
                  <a:srgbClr val="FFFFFF"/>
                </a:highlight>
                <a:latin typeface="Aptos" panose="020B0004020202020204" pitchFamily="34" charset="0"/>
              </a:rPr>
            </a:br>
            <a:r>
              <a:rPr lang="en-GB" sz="1200" b="0" i="0" dirty="0">
                <a:solidFill>
                  <a:srgbClr val="000000"/>
                </a:solidFill>
                <a:effectLst/>
                <a:highlight>
                  <a:srgbClr val="FFFFFF"/>
                </a:highlight>
                <a:latin typeface="Aptos" panose="020B0004020202020204" pitchFamily="34" charset="0"/>
              </a:rPr>
              <a:t>We should stress that seeing the detail of the Bill is important before making any decisions.</a:t>
            </a:r>
          </a:p>
          <a:p>
            <a:pPr algn="l" rtl="0" fontAlgn="base"/>
            <a:br>
              <a:rPr lang="en-GB" sz="1200" b="0" i="0" dirty="0">
                <a:solidFill>
                  <a:srgbClr val="000000"/>
                </a:solidFill>
                <a:effectLst/>
                <a:highlight>
                  <a:srgbClr val="FFFFFF"/>
                </a:highlight>
                <a:latin typeface="Aptos" panose="020B0004020202020204" pitchFamily="34" charset="0"/>
              </a:rPr>
            </a:br>
            <a:endParaRPr lang="en-GB" sz="1200" b="0" i="0" dirty="0">
              <a:solidFill>
                <a:srgbClr val="000000"/>
              </a:solidFill>
              <a:effectLst/>
              <a:highlight>
                <a:srgbClr val="FFFFFF"/>
              </a:highlight>
              <a:latin typeface="Aptos" panose="020B0004020202020204" pitchFamily="34" charset="0"/>
            </a:endParaRPr>
          </a:p>
          <a:p>
            <a:pPr algn="l" rtl="0" fontAlgn="base"/>
            <a:r>
              <a:rPr lang="en-GB" sz="1200" b="0" i="0" dirty="0">
                <a:solidFill>
                  <a:srgbClr val="000000"/>
                </a:solidFill>
                <a:effectLst/>
                <a:highlight>
                  <a:srgbClr val="FFFFFF"/>
                </a:highlight>
                <a:latin typeface="Aptos" panose="020B0004020202020204" pitchFamily="34" charset="0"/>
              </a:rPr>
              <a:t>The NRLA will be continuing to support members by working constructively with the Government to secure rental reform that benefits tenants while supporting landlords to provide the homes renters need. Crucial to that will be a functioning court system. We will also be making the case for a reasonable and realistic timeframe for landlords to adapt to the changes.</a:t>
            </a:r>
          </a:p>
          <a:p>
            <a:endParaRPr lang="en-US" dirty="0"/>
          </a:p>
        </p:txBody>
      </p:sp>
      <p:sp>
        <p:nvSpPr>
          <p:cNvPr id="4" name="Slide Number Placeholder 3">
            <a:extLst>
              <a:ext uri="{FF2B5EF4-FFF2-40B4-BE49-F238E27FC236}">
                <a16:creationId xmlns:a16="http://schemas.microsoft.com/office/drawing/2014/main" id="{9FB93FFD-B68D-9640-C5F1-B1568486729D}"/>
              </a:ext>
            </a:extLst>
          </p:cNvPr>
          <p:cNvSpPr>
            <a:spLocks noGrp="1"/>
          </p:cNvSpPr>
          <p:nvPr>
            <p:ph type="sldNum" sz="quarter" idx="5"/>
          </p:nvPr>
        </p:nvSpPr>
        <p:spPr/>
        <p:txBody>
          <a:bodyPr/>
          <a:lstStyle/>
          <a:p>
            <a:fld id="{C3B38B5D-D50D-2E4C-8A90-69D3D3E60CD7}" type="slidenum">
              <a:rPr lang="en-US" smtClean="0"/>
              <a:t>10</a:t>
            </a:fld>
            <a:endParaRPr lang="en-US"/>
          </a:p>
        </p:txBody>
      </p:sp>
    </p:spTree>
    <p:extLst>
      <p:ext uri="{BB962C8B-B14F-4D97-AF65-F5344CB8AC3E}">
        <p14:creationId xmlns:p14="http://schemas.microsoft.com/office/powerpoint/2010/main" val="79843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271500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38779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45612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8277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2939435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255403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1A467C3-CEEB-D346-87A6-70F94A2B802F}"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3099183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1A467C3-CEEB-D346-87A6-70F94A2B802F}" type="datetimeFigureOut">
              <a:rPr lang="en-US" smtClean="0"/>
              <a:t>3/5/25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89084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1A467C3-CEEB-D346-87A6-70F94A2B802F}" type="datetimeFigureOut">
              <a:rPr lang="en-US" smtClean="0"/>
              <a:t>3/5/25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200541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467C3-CEEB-D346-87A6-70F94A2B802F}" type="datetimeFigureOut">
              <a:rPr lang="en-US" smtClean="0"/>
              <a:t>3/5/25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81867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1A467C3-CEEB-D346-87A6-70F94A2B802F}"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64792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233435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1A467C3-CEEB-D346-87A6-70F94A2B802F}"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582984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214178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2816748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878F-BF6C-4218-4643-D5CE9FE496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C66449F-3013-D40E-3F20-5EBD31976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F87C65C-3812-2C5C-85C5-17933D5954FD}"/>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5" name="Footer Placeholder 4">
            <a:extLst>
              <a:ext uri="{FF2B5EF4-FFF2-40B4-BE49-F238E27FC236}">
                <a16:creationId xmlns:a16="http://schemas.microsoft.com/office/drawing/2014/main" id="{630F4DF0-5B9F-4279-592F-6E252A52E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E9FEBD-7D4D-C324-C9B6-AA53DAC19E2C}"/>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103735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F810-46A2-6B7F-BD6E-1FA1BBA7BB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50C6816-2709-6A93-82F3-D2C2123C30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892AFB-E566-861F-97BD-A7EBC69619DB}"/>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5" name="Footer Placeholder 4">
            <a:extLst>
              <a:ext uri="{FF2B5EF4-FFF2-40B4-BE49-F238E27FC236}">
                <a16:creationId xmlns:a16="http://schemas.microsoft.com/office/drawing/2014/main" id="{97822B73-E244-E198-E3ED-451B88BAD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7E77F1-CA07-69E8-03E8-1CF0FE82A6A8}"/>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357383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C55F-693A-B518-5EE5-F10EA03A8C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ED9B2F9-F28E-86B0-E3BA-D7315931DF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02145F-6680-72AF-9F51-84D45F5B7703}"/>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5" name="Footer Placeholder 4">
            <a:extLst>
              <a:ext uri="{FF2B5EF4-FFF2-40B4-BE49-F238E27FC236}">
                <a16:creationId xmlns:a16="http://schemas.microsoft.com/office/drawing/2014/main" id="{B8C9413F-7D85-0AC5-710F-E5E59438C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06600-5B8F-4FB3-3C8E-E99C900C7995}"/>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715145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40E9-D953-9308-A8BA-3654299D391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A0B524A-FD59-CF48-95D2-368CEDB3D2B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E424F91-473E-C6C5-1FAC-1F49266FA3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559230A-0F69-1316-DDF6-2C7F391A4924}"/>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6" name="Footer Placeholder 5">
            <a:extLst>
              <a:ext uri="{FF2B5EF4-FFF2-40B4-BE49-F238E27FC236}">
                <a16:creationId xmlns:a16="http://schemas.microsoft.com/office/drawing/2014/main" id="{DA73C392-CDB3-437E-F802-0D89192E75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1EE3F9-3B86-3C3B-0DEE-C2CEAE399C6F}"/>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2011372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CDEB-69CB-92B7-F717-8ED56134ADB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695FD8D-5A12-11F9-2C5C-0CF9CF327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89D94C-D732-45A0-3FB7-AF3C49E2B6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A5EBE98-4D23-1D41-586A-064EE38BD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1EFD074-C136-20E9-1822-18A9DC2886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E4A892A-B6CF-074C-CFED-6D3B91F15C6A}"/>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8" name="Footer Placeholder 7">
            <a:extLst>
              <a:ext uri="{FF2B5EF4-FFF2-40B4-BE49-F238E27FC236}">
                <a16:creationId xmlns:a16="http://schemas.microsoft.com/office/drawing/2014/main" id="{38C8931D-5AC9-95BB-098A-BE9872D426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369FD8-BC00-63AE-2768-B839EC69561B}"/>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1488987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70BA-628B-B845-8A80-7C73871FBC0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1178354-3527-A194-3339-CD55B222993B}"/>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4" name="Footer Placeholder 3">
            <a:extLst>
              <a:ext uri="{FF2B5EF4-FFF2-40B4-BE49-F238E27FC236}">
                <a16:creationId xmlns:a16="http://schemas.microsoft.com/office/drawing/2014/main" id="{6CA51765-76A2-0B68-FE25-26EE1A3CD7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CC4704-EF54-F453-2870-B6FE1BBA3901}"/>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3091473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F1B70-CB17-E26C-6466-F572D17ECEF5}"/>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3" name="Footer Placeholder 2">
            <a:extLst>
              <a:ext uri="{FF2B5EF4-FFF2-40B4-BE49-F238E27FC236}">
                <a16:creationId xmlns:a16="http://schemas.microsoft.com/office/drawing/2014/main" id="{E8230C0F-CCE6-A597-5139-B2EEBF21CE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9F7568-8A61-914E-CDEE-1A3C4853762F}"/>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85533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A467C3-CEEB-D346-87A6-70F94A2B802F}"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2225062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0895-996E-F244-7A86-0F12E957CD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56AD9F5-1C15-279F-2BD1-AF7789431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99CA8ED-3D47-7AB4-FA47-07CD68728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0DA57E-6D35-96FD-A840-687D6EE8A782}"/>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6" name="Footer Placeholder 5">
            <a:extLst>
              <a:ext uri="{FF2B5EF4-FFF2-40B4-BE49-F238E27FC236}">
                <a16:creationId xmlns:a16="http://schemas.microsoft.com/office/drawing/2014/main" id="{5B674B1A-98F2-572F-C5B3-4D80FB6069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BF3B6-DE5D-D891-079F-8E7A9159C9F5}"/>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1989452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EAD9-32ED-65E2-B12C-B0D9B10E55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EE6A43B-6F84-D4CB-54DC-2ECE66427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5DF721-E4B4-7B62-9988-72E6ED9B8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9B27FC-D066-DC6E-A349-8B37CC02BB19}"/>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6" name="Footer Placeholder 5">
            <a:extLst>
              <a:ext uri="{FF2B5EF4-FFF2-40B4-BE49-F238E27FC236}">
                <a16:creationId xmlns:a16="http://schemas.microsoft.com/office/drawing/2014/main" id="{0BEC4D34-2242-7241-F5BF-AD8B046A99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A38C48-7230-EB73-F3A9-7EE89C070048}"/>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1299446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B744-A713-4D38-4370-4149C0FE97A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C77F930-03A0-2B52-C340-12C0ED483E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8D5E7B-32FA-F44C-BF2B-096F8F126B98}"/>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5" name="Footer Placeholder 4">
            <a:extLst>
              <a:ext uri="{FF2B5EF4-FFF2-40B4-BE49-F238E27FC236}">
                <a16:creationId xmlns:a16="http://schemas.microsoft.com/office/drawing/2014/main" id="{211B820A-A60C-FC3F-AC29-C8F960C68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2C6CEB-AC65-E578-4215-BD228D129850}"/>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914415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3B545-6213-577D-8524-AE183F066BB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F707F7B-89B0-98FD-4DDB-510F39A04A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81D396-D584-A633-9D08-FD92FEC5A026}"/>
              </a:ext>
            </a:extLst>
          </p:cNvPr>
          <p:cNvSpPr>
            <a:spLocks noGrp="1"/>
          </p:cNvSpPr>
          <p:nvPr>
            <p:ph type="dt" sz="half" idx="10"/>
          </p:nvPr>
        </p:nvSpPr>
        <p:spPr/>
        <p:txBody>
          <a:bodyPr/>
          <a:lstStyle/>
          <a:p>
            <a:fld id="{F4FB57FE-8B45-4F7C-9AC5-D819E146D083}" type="datetimeFigureOut">
              <a:rPr lang="en-GB" smtClean="0"/>
              <a:t>05/03/2025</a:t>
            </a:fld>
            <a:endParaRPr lang="en-GB"/>
          </a:p>
        </p:txBody>
      </p:sp>
      <p:sp>
        <p:nvSpPr>
          <p:cNvPr id="5" name="Footer Placeholder 4">
            <a:extLst>
              <a:ext uri="{FF2B5EF4-FFF2-40B4-BE49-F238E27FC236}">
                <a16:creationId xmlns:a16="http://schemas.microsoft.com/office/drawing/2014/main" id="{A9F07189-F0C6-7320-EFA3-4073E7DFED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A11D0-7D5F-99C0-5472-E1FF54B6B7CF}"/>
              </a:ext>
            </a:extLst>
          </p:cNvPr>
          <p:cNvSpPr>
            <a:spLocks noGrp="1"/>
          </p:cNvSpPr>
          <p:nvPr>
            <p:ph type="sldNum" sz="quarter" idx="12"/>
          </p:nvPr>
        </p:nvSpPr>
        <p:spPr/>
        <p:txBody>
          <a:bodyPr/>
          <a:lstStyle/>
          <a:p>
            <a:fld id="{C5C5CC83-5A16-402E-BB35-FF7795E3F8CA}" type="slidenum">
              <a:rPr lang="en-GB" smtClean="0"/>
              <a:t>‹#›</a:t>
            </a:fld>
            <a:endParaRPr lang="en-GB"/>
          </a:p>
        </p:txBody>
      </p:sp>
    </p:spTree>
    <p:extLst>
      <p:ext uri="{BB962C8B-B14F-4D97-AF65-F5344CB8AC3E}">
        <p14:creationId xmlns:p14="http://schemas.microsoft.com/office/powerpoint/2010/main" val="162572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1A467C3-CEEB-D346-87A6-70F94A2B802F}"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417069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1A467C3-CEEB-D346-87A6-70F94A2B802F}" type="datetimeFigureOut">
              <a:rPr lang="en-US" smtClean="0"/>
              <a:t>3/5/25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38287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1A467C3-CEEB-D346-87A6-70F94A2B802F}" type="datetimeFigureOut">
              <a:rPr lang="en-US" smtClean="0"/>
              <a:t>3/5/25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37847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467C3-CEEB-D346-87A6-70F94A2B802F}" type="datetimeFigureOut">
              <a:rPr lang="en-US" smtClean="0"/>
              <a:t>3/5/25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309452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1A467C3-CEEB-D346-87A6-70F94A2B802F}"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33988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1A467C3-CEEB-D346-87A6-70F94A2B802F}"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EB30C-771A-7D40-9F8D-AD5D76D9ECFE}" type="slidenum">
              <a:rPr lang="en-US" smtClean="0"/>
              <a:t>‹#›</a:t>
            </a:fld>
            <a:endParaRPr lang="en-US"/>
          </a:p>
        </p:txBody>
      </p:sp>
    </p:spTree>
    <p:extLst>
      <p:ext uri="{BB962C8B-B14F-4D97-AF65-F5344CB8AC3E}">
        <p14:creationId xmlns:p14="http://schemas.microsoft.com/office/powerpoint/2010/main" val="189336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A467C3-CEEB-D346-87A6-70F94A2B802F}" type="datetimeFigureOut">
              <a:rPr lang="en-US" smtClean="0"/>
              <a:t>3/5/25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5EB30C-771A-7D40-9F8D-AD5D76D9ECFE}" type="slidenum">
              <a:rPr lang="en-US" smtClean="0"/>
              <a:t>‹#›</a:t>
            </a:fld>
            <a:endParaRPr lang="en-US"/>
          </a:p>
        </p:txBody>
      </p:sp>
      <p:sp>
        <p:nvSpPr>
          <p:cNvPr id="8" name="TextBox 7">
            <a:extLst>
              <a:ext uri="{FF2B5EF4-FFF2-40B4-BE49-F238E27FC236}">
                <a16:creationId xmlns:a16="http://schemas.microsoft.com/office/drawing/2014/main" id="{AD60365E-3FD7-8362-BD65-FD6E356DF7FA}"/>
              </a:ext>
            </a:extLst>
          </p:cNvPr>
          <p:cNvSpPr txBox="1"/>
          <p:nvPr userDrawn="1">
            <p:extLst>
              <p:ext uri="{1162E1C5-73C7-4A58-AE30-91384D911F3F}">
                <p184:classification xmlns:p184="http://schemas.microsoft.com/office/powerpoint/2018/4/main" val="hdr"/>
              </p:ext>
            </p:extLst>
          </p:nvPr>
        </p:nvSpPr>
        <p:spPr>
          <a:xfrm>
            <a:off x="190500" y="190500"/>
            <a:ext cx="1530350" cy="213360"/>
          </a:xfrm>
          <a:prstGeom prst="rect">
            <a:avLst/>
          </a:prstGeom>
        </p:spPr>
        <p:txBody>
          <a:bodyPr horzOverflow="overflow" lIns="0" tIns="0" rIns="0" bIns="0">
            <a:spAutoFit/>
          </a:bodyPr>
          <a:lstStyle/>
          <a:p>
            <a:pPr algn="l"/>
            <a:r>
              <a:rPr lang="en-GB" sz="1400">
                <a:solidFill>
                  <a:srgbClr val="FF8C00"/>
                </a:solidFill>
                <a:latin typeface="Calibri" panose="020F0502020204030204" pitchFamily="34" charset="0"/>
                <a:ea typeface="Calibri" panose="020F0502020204030204" pitchFamily="34" charset="0"/>
                <a:cs typeface="Calibri" panose="020F0502020204030204" pitchFamily="34" charset="0"/>
              </a:rPr>
              <a:t>Sensitivity: PROTECT</a:t>
            </a:r>
          </a:p>
        </p:txBody>
      </p:sp>
    </p:spTree>
    <p:extLst>
      <p:ext uri="{BB962C8B-B14F-4D97-AF65-F5344CB8AC3E}">
        <p14:creationId xmlns:p14="http://schemas.microsoft.com/office/powerpoint/2010/main" val="2388485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A467C3-CEEB-D346-87A6-70F94A2B802F}" type="datetimeFigureOut">
              <a:rPr lang="en-US" smtClean="0"/>
              <a:t>3/5/25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5EB30C-771A-7D40-9F8D-AD5D76D9ECFE}" type="slidenum">
              <a:rPr lang="en-US" smtClean="0"/>
              <a:t>‹#›</a:t>
            </a:fld>
            <a:endParaRPr lang="en-US"/>
          </a:p>
        </p:txBody>
      </p:sp>
      <p:sp>
        <p:nvSpPr>
          <p:cNvPr id="8" name="TextBox 7">
            <a:extLst>
              <a:ext uri="{FF2B5EF4-FFF2-40B4-BE49-F238E27FC236}">
                <a16:creationId xmlns:a16="http://schemas.microsoft.com/office/drawing/2014/main" id="{B59C5D2E-7895-64E9-6312-416C02F5BFA6}"/>
              </a:ext>
            </a:extLst>
          </p:cNvPr>
          <p:cNvSpPr txBox="1"/>
          <p:nvPr userDrawn="1">
            <p:extLst>
              <p:ext uri="{1162E1C5-73C7-4A58-AE30-91384D911F3F}">
                <p184:classification xmlns:p184="http://schemas.microsoft.com/office/powerpoint/2018/4/main" val="hdr"/>
              </p:ext>
            </p:extLst>
          </p:nvPr>
        </p:nvSpPr>
        <p:spPr>
          <a:xfrm>
            <a:off x="190500" y="190500"/>
            <a:ext cx="1530350" cy="213360"/>
          </a:xfrm>
          <a:prstGeom prst="rect">
            <a:avLst/>
          </a:prstGeom>
        </p:spPr>
        <p:txBody>
          <a:bodyPr horzOverflow="overflow" lIns="0" tIns="0" rIns="0" bIns="0">
            <a:spAutoFit/>
          </a:bodyPr>
          <a:lstStyle/>
          <a:p>
            <a:pPr algn="l"/>
            <a:r>
              <a:rPr lang="en-GB" sz="1400">
                <a:solidFill>
                  <a:srgbClr val="FF8C00"/>
                </a:solidFill>
                <a:latin typeface="Calibri" panose="020F0502020204030204" pitchFamily="34" charset="0"/>
                <a:ea typeface="Calibri" panose="020F0502020204030204" pitchFamily="34" charset="0"/>
                <a:cs typeface="Calibri" panose="020F0502020204030204" pitchFamily="34" charset="0"/>
              </a:rPr>
              <a:t>Sensitivity: PROTECT</a:t>
            </a:r>
          </a:p>
        </p:txBody>
      </p:sp>
    </p:spTree>
    <p:extLst>
      <p:ext uri="{BB962C8B-B14F-4D97-AF65-F5344CB8AC3E}">
        <p14:creationId xmlns:p14="http://schemas.microsoft.com/office/powerpoint/2010/main" val="22873420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56C06-5E82-6C92-2E0A-97B015C1F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2A2A1D5-D521-586B-4729-D59A91D22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49BF5A-462D-067E-65A0-BA4563AC1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FB57FE-8B45-4F7C-9AC5-D819E146D083}" type="datetimeFigureOut">
              <a:rPr lang="en-GB" smtClean="0"/>
              <a:t>05/03/2025</a:t>
            </a:fld>
            <a:endParaRPr lang="en-GB"/>
          </a:p>
        </p:txBody>
      </p:sp>
      <p:sp>
        <p:nvSpPr>
          <p:cNvPr id="5" name="Footer Placeholder 4">
            <a:extLst>
              <a:ext uri="{FF2B5EF4-FFF2-40B4-BE49-F238E27FC236}">
                <a16:creationId xmlns:a16="http://schemas.microsoft.com/office/drawing/2014/main" id="{B373C175-78C1-8D82-D378-2C5FF05676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8EF2A8-18B2-57A4-735B-3A6AC6A46C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C5CC83-5A16-402E-BB35-FF7795E3F8CA}" type="slidenum">
              <a:rPr lang="en-GB" smtClean="0"/>
              <a:t>‹#›</a:t>
            </a:fld>
            <a:endParaRPr lang="en-GB"/>
          </a:p>
        </p:txBody>
      </p:sp>
      <p:sp>
        <p:nvSpPr>
          <p:cNvPr id="8" name="TextBox 7">
            <a:extLst>
              <a:ext uri="{FF2B5EF4-FFF2-40B4-BE49-F238E27FC236}">
                <a16:creationId xmlns:a16="http://schemas.microsoft.com/office/drawing/2014/main" id="{F44E09D2-5B1A-7641-6BB0-7928FA61A3C6}"/>
              </a:ext>
            </a:extLst>
          </p:cNvPr>
          <p:cNvSpPr txBox="1"/>
          <p:nvPr userDrawn="1">
            <p:extLst>
              <p:ext uri="{1162E1C5-73C7-4A58-AE30-91384D911F3F}">
                <p184:classification xmlns:p184="http://schemas.microsoft.com/office/powerpoint/2018/4/main" val="hdr"/>
              </p:ext>
            </p:extLst>
          </p:nvPr>
        </p:nvSpPr>
        <p:spPr>
          <a:xfrm>
            <a:off x="190500" y="190500"/>
            <a:ext cx="1530350" cy="213360"/>
          </a:xfrm>
          <a:prstGeom prst="rect">
            <a:avLst/>
          </a:prstGeom>
        </p:spPr>
        <p:txBody>
          <a:bodyPr horzOverflow="overflow" lIns="0" tIns="0" rIns="0" bIns="0">
            <a:spAutoFit/>
          </a:bodyPr>
          <a:lstStyle/>
          <a:p>
            <a:pPr algn="l"/>
            <a:r>
              <a:rPr lang="en-GB" sz="1400">
                <a:solidFill>
                  <a:srgbClr val="FF8C00"/>
                </a:solidFill>
                <a:latin typeface="Calibri" panose="020F0502020204030204" pitchFamily="34" charset="0"/>
                <a:ea typeface="Calibri" panose="020F0502020204030204" pitchFamily="34" charset="0"/>
                <a:cs typeface="Calibri" panose="020F0502020204030204" pitchFamily="34" charset="0"/>
              </a:rPr>
              <a:t>Sensitivity: PROTECT</a:t>
            </a:r>
          </a:p>
        </p:txBody>
      </p:sp>
    </p:spTree>
    <p:extLst>
      <p:ext uri="{BB962C8B-B14F-4D97-AF65-F5344CB8AC3E}">
        <p14:creationId xmlns:p14="http://schemas.microsoft.com/office/powerpoint/2010/main" val="34128554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0.png"/><Relationship Id="rId3" Type="http://schemas.openxmlformats.org/officeDocument/2006/relationships/image" Target="../media/image1.emf"/><Relationship Id="rId7" Type="http://schemas.openxmlformats.org/officeDocument/2006/relationships/image" Target="../media/image25.png"/><Relationship Id="rId12" Type="http://schemas.openxmlformats.org/officeDocument/2006/relationships/image" Target="../media/image29.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2.emf"/><Relationship Id="rId9" Type="http://schemas.openxmlformats.org/officeDocument/2006/relationships/image" Target="../media/image27.png"/><Relationship Id="rId1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2.emf"/><Relationship Id="rId5" Type="http://schemas.openxmlformats.org/officeDocument/2006/relationships/image" Target="../media/image5.emf"/><Relationship Id="rId10" Type="http://schemas.openxmlformats.org/officeDocument/2006/relationships/image" Target="../media/image1.emf"/><Relationship Id="rId4" Type="http://schemas.openxmlformats.org/officeDocument/2006/relationships/image" Target="../media/image4.emf"/><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emf"/><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B99986-0AE6-3F10-2AB7-76B7EF6616E6}"/>
              </a:ext>
            </a:extLst>
          </p:cNvPr>
          <p:cNvPicPr>
            <a:picLocks noChangeAspect="1"/>
          </p:cNvPicPr>
          <p:nvPr/>
        </p:nvPicPr>
        <p:blipFill>
          <a:blip r:embed="rId3"/>
          <a:stretch>
            <a:fillRect/>
          </a:stretch>
        </p:blipFill>
        <p:spPr>
          <a:xfrm>
            <a:off x="701872" y="1098935"/>
            <a:ext cx="1561116" cy="1980520"/>
          </a:xfrm>
          <a:prstGeom prst="rect">
            <a:avLst/>
          </a:prstGeom>
        </p:spPr>
      </p:pic>
      <p:sp>
        <p:nvSpPr>
          <p:cNvPr id="13" name="Content Placeholder 2">
            <a:extLst>
              <a:ext uri="{FF2B5EF4-FFF2-40B4-BE49-F238E27FC236}">
                <a16:creationId xmlns:a16="http://schemas.microsoft.com/office/drawing/2014/main" id="{40A4354E-4F80-F70E-4067-A003F9DCC7A3}"/>
              </a:ext>
            </a:extLst>
          </p:cNvPr>
          <p:cNvSpPr txBox="1">
            <a:spLocks/>
          </p:cNvSpPr>
          <p:nvPr/>
        </p:nvSpPr>
        <p:spPr>
          <a:xfrm>
            <a:off x="2669103" y="5287403"/>
            <a:ext cx="6146105" cy="463465"/>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D2D18C74-4203-B63E-B882-1575A3B03276}"/>
              </a:ext>
            </a:extLst>
          </p:cNvPr>
          <p:cNvSpPr txBox="1">
            <a:spLocks/>
          </p:cNvSpPr>
          <p:nvPr/>
        </p:nvSpPr>
        <p:spPr>
          <a:xfrm>
            <a:off x="2543722" y="822936"/>
            <a:ext cx="8914339" cy="2532518"/>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8000" b="1" dirty="0">
                <a:solidFill>
                  <a:schemeClr val="bg1"/>
                </a:solidFill>
                <a:latin typeface="Source Sans Pro"/>
                <a:ea typeface="Source Sans Pro"/>
              </a:rPr>
              <a:t>NRLA Presentation</a:t>
            </a:r>
          </a:p>
          <a:p>
            <a:pPr algn="l"/>
            <a:endParaRPr lang="en-GB" sz="8000" dirty="0">
              <a:solidFill>
                <a:schemeClr val="bg1"/>
              </a:solidFill>
              <a:latin typeface="Source Sans Pro"/>
              <a:ea typeface="Source Sans Pro"/>
            </a:endParaRPr>
          </a:p>
        </p:txBody>
      </p:sp>
      <p:sp>
        <p:nvSpPr>
          <p:cNvPr id="4" name="Data 21">
            <a:extLst>
              <a:ext uri="{FF2B5EF4-FFF2-40B4-BE49-F238E27FC236}">
                <a16:creationId xmlns:a16="http://schemas.microsoft.com/office/drawing/2014/main" id="{C48E8E54-0921-16A6-52ED-CB9B5E84A703}"/>
              </a:ext>
            </a:extLst>
          </p:cNvPr>
          <p:cNvSpPr/>
          <p:nvPr/>
        </p:nvSpPr>
        <p:spPr>
          <a:xfrm>
            <a:off x="8188895" y="3972104"/>
            <a:ext cx="4003105" cy="28858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 h="10061">
                <a:moveTo>
                  <a:pt x="0" y="10021"/>
                </a:moveTo>
                <a:lnTo>
                  <a:pt x="3548" y="0"/>
                </a:lnTo>
                <a:lnTo>
                  <a:pt x="13647" y="21"/>
                </a:lnTo>
                <a:cubicBezTo>
                  <a:pt x="13615" y="3368"/>
                  <a:pt x="13663" y="6714"/>
                  <a:pt x="13631" y="10061"/>
                </a:cubicBezTo>
                <a:lnTo>
                  <a:pt x="0" y="10021"/>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2F683A7-77DD-BB96-BBD9-16F352F9832C}"/>
              </a:ext>
            </a:extLst>
          </p:cNvPr>
          <p:cNvPicPr>
            <a:picLocks noChangeAspect="1"/>
          </p:cNvPicPr>
          <p:nvPr/>
        </p:nvPicPr>
        <p:blipFill>
          <a:blip r:embed="rId4"/>
          <a:stretch>
            <a:fillRect/>
          </a:stretch>
        </p:blipFill>
        <p:spPr>
          <a:xfrm>
            <a:off x="487491" y="5722064"/>
            <a:ext cx="1546249" cy="839804"/>
          </a:xfrm>
          <a:prstGeom prst="rect">
            <a:avLst/>
          </a:prstGeom>
        </p:spPr>
      </p:pic>
      <p:sp>
        <p:nvSpPr>
          <p:cNvPr id="11" name="Content Placeholder 2">
            <a:extLst>
              <a:ext uri="{FF2B5EF4-FFF2-40B4-BE49-F238E27FC236}">
                <a16:creationId xmlns:a16="http://schemas.microsoft.com/office/drawing/2014/main" id="{20D1F8DD-D538-0A41-7480-EF508D910685}"/>
              </a:ext>
            </a:extLst>
          </p:cNvPr>
          <p:cNvSpPr txBox="1">
            <a:spLocks/>
          </p:cNvSpPr>
          <p:nvPr/>
        </p:nvSpPr>
        <p:spPr>
          <a:xfrm>
            <a:off x="3596669" y="6151338"/>
            <a:ext cx="2751556" cy="3323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kern="0" spc="100" dirty="0" err="1">
                <a:solidFill>
                  <a:srgbClr val="F37321"/>
                </a:solidFill>
                <a:latin typeface="Roboto" panose="02000000000000000000" pitchFamily="2" charset="0"/>
                <a:ea typeface="Roboto" panose="02000000000000000000" pitchFamily="2" charset="0"/>
              </a:rPr>
              <a:t>www.nrla.org.uk</a:t>
            </a:r>
            <a:endParaRPr lang="en-US" b="1" kern="0" spc="100" dirty="0">
              <a:solidFill>
                <a:srgbClr val="F37321"/>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D6241160-D334-0AFA-241C-8FFBF0FAA602}"/>
              </a:ext>
            </a:extLst>
          </p:cNvPr>
          <p:cNvSpPr txBox="1"/>
          <p:nvPr/>
        </p:nvSpPr>
        <p:spPr>
          <a:xfrm>
            <a:off x="2669103" y="2421354"/>
            <a:ext cx="8543773" cy="584775"/>
          </a:xfrm>
          <a:prstGeom prst="rect">
            <a:avLst/>
          </a:prstGeom>
          <a:noFill/>
        </p:spPr>
        <p:txBody>
          <a:bodyPr wrap="square" rtlCol="0">
            <a:spAutoFit/>
          </a:bodyPr>
          <a:lstStyle/>
          <a:p>
            <a:pPr algn="l"/>
            <a:r>
              <a:rPr lang="en-GB" sz="3200" b="1" dirty="0">
                <a:solidFill>
                  <a:schemeClr val="bg1"/>
                </a:solidFill>
                <a:latin typeface="Source Sans Pro"/>
                <a:ea typeface="Source Sans Pro"/>
              </a:rPr>
              <a:t>Wolverhampton Landlord Forum</a:t>
            </a:r>
          </a:p>
        </p:txBody>
      </p:sp>
      <p:sp>
        <p:nvSpPr>
          <p:cNvPr id="3" name="TextBox 2">
            <a:extLst>
              <a:ext uri="{FF2B5EF4-FFF2-40B4-BE49-F238E27FC236}">
                <a16:creationId xmlns:a16="http://schemas.microsoft.com/office/drawing/2014/main" id="{36B0C391-3612-DEDC-4474-EA6F94CD8E0C}"/>
              </a:ext>
            </a:extLst>
          </p:cNvPr>
          <p:cNvSpPr txBox="1"/>
          <p:nvPr/>
        </p:nvSpPr>
        <p:spPr>
          <a:xfrm>
            <a:off x="2669103" y="3999765"/>
            <a:ext cx="5778702" cy="954107"/>
          </a:xfrm>
          <a:prstGeom prst="rect">
            <a:avLst/>
          </a:prstGeom>
          <a:noFill/>
        </p:spPr>
        <p:txBody>
          <a:bodyPr wrap="square" rtlCol="0">
            <a:spAutoFit/>
          </a:bodyPr>
          <a:lstStyle/>
          <a:p>
            <a:r>
              <a:rPr lang="en-GB" sz="2800" b="1" dirty="0">
                <a:solidFill>
                  <a:schemeClr val="bg1"/>
                </a:solidFill>
                <a:latin typeface="Source Sans Pro" panose="020B0503030403020204" pitchFamily="34" charset="0"/>
                <a:ea typeface="Source Sans Pro" panose="020B0503030403020204" pitchFamily="34" charset="0"/>
              </a:rPr>
              <a:t>Alana J Davies</a:t>
            </a:r>
          </a:p>
          <a:p>
            <a:r>
              <a:rPr lang="en-GB" sz="2800" b="1" dirty="0">
                <a:solidFill>
                  <a:schemeClr val="bg1"/>
                </a:solidFill>
                <a:latin typeface="Source Sans Pro" panose="020B0503030403020204" pitchFamily="34" charset="0"/>
                <a:ea typeface="Source Sans Pro" panose="020B0503030403020204" pitchFamily="34" charset="0"/>
              </a:rPr>
              <a:t>Regional Engagement Executive</a:t>
            </a:r>
          </a:p>
        </p:txBody>
      </p:sp>
      <p:sp>
        <p:nvSpPr>
          <p:cNvPr id="6" name="TextBox 5">
            <a:extLst>
              <a:ext uri="{FF2B5EF4-FFF2-40B4-BE49-F238E27FC236}">
                <a16:creationId xmlns:a16="http://schemas.microsoft.com/office/drawing/2014/main" id="{DCA2C2F4-CB45-0854-584C-0CE403E155ED}"/>
              </a:ext>
            </a:extLst>
          </p:cNvPr>
          <p:cNvSpPr txBox="1"/>
          <p:nvPr/>
        </p:nvSpPr>
        <p:spPr>
          <a:xfrm>
            <a:off x="2669103" y="2986859"/>
            <a:ext cx="8543773" cy="584775"/>
          </a:xfrm>
          <a:prstGeom prst="rect">
            <a:avLst/>
          </a:prstGeom>
          <a:noFill/>
        </p:spPr>
        <p:txBody>
          <a:bodyPr wrap="square" rtlCol="0">
            <a:spAutoFit/>
          </a:bodyPr>
          <a:lstStyle/>
          <a:p>
            <a:pPr algn="l"/>
            <a:r>
              <a:rPr lang="en-GB" sz="3200" b="1" dirty="0">
                <a:solidFill>
                  <a:schemeClr val="bg1"/>
                </a:solidFill>
                <a:latin typeface="Source Sans Pro"/>
                <a:ea typeface="Source Sans Pro"/>
              </a:rPr>
              <a:t>Thursday 27</a:t>
            </a:r>
            <a:r>
              <a:rPr lang="en-GB" sz="3200" b="1" baseline="30000" dirty="0">
                <a:solidFill>
                  <a:schemeClr val="bg1"/>
                </a:solidFill>
                <a:latin typeface="Source Sans Pro"/>
                <a:ea typeface="Source Sans Pro"/>
              </a:rPr>
              <a:t>th</a:t>
            </a:r>
            <a:r>
              <a:rPr lang="en-GB" sz="3200" b="1" dirty="0">
                <a:solidFill>
                  <a:schemeClr val="bg1"/>
                </a:solidFill>
                <a:latin typeface="Source Sans Pro"/>
                <a:ea typeface="Source Sans Pro"/>
              </a:rPr>
              <a:t> February 2025</a:t>
            </a:r>
          </a:p>
        </p:txBody>
      </p:sp>
    </p:spTree>
    <p:extLst>
      <p:ext uri="{BB962C8B-B14F-4D97-AF65-F5344CB8AC3E}">
        <p14:creationId xmlns:p14="http://schemas.microsoft.com/office/powerpoint/2010/main" val="44452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ABF52E99-FAA9-AAB1-1F5E-72F61BCCB53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4DD7A7F0-E018-F5A9-7B45-80134BD3B67E}"/>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7AB7E08C-9AD4-6A8F-50D0-A70EDA178FCF}"/>
              </a:ext>
            </a:extLst>
          </p:cNvPr>
          <p:cNvSpPr txBox="1">
            <a:spLocks/>
          </p:cNvSpPr>
          <p:nvPr/>
        </p:nvSpPr>
        <p:spPr>
          <a:xfrm>
            <a:off x="1092934" y="1993392"/>
            <a:ext cx="9331282" cy="38250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b="1" dirty="0">
                <a:solidFill>
                  <a:srgbClr val="FAFCFC"/>
                </a:solidFill>
                <a:latin typeface="Roboto" panose="02000000000000000000" pitchFamily="2" charset="0"/>
                <a:ea typeface="Roboto" panose="02000000000000000000" pitchFamily="2" charset="0"/>
              </a:rPr>
              <a:t>New civil penalties </a:t>
            </a:r>
            <a:r>
              <a:rPr kumimoji="0" lang="en-GB" sz="2000" b="0"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 new offences for things like not providing written terms, misusing possession grounds or offering a fixed term tenancy. </a:t>
            </a:r>
            <a:r>
              <a:rPr lang="en-US" sz="2000" dirty="0">
                <a:solidFill>
                  <a:srgbClr val="FAFCFC"/>
                </a:solidFill>
                <a:latin typeface="Roboto" panose="02000000000000000000" pitchFamily="2" charset="0"/>
                <a:ea typeface="Roboto" panose="02000000000000000000" pitchFamily="2" charset="0"/>
              </a:rPr>
              <a:t>Fines of up to 40k for non-compliance.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Rent repayment orders – </a:t>
            </a:r>
            <a:r>
              <a:rPr kumimoji="0" lang="en-US" sz="2000"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range of new offences and tenants can seek up to </a:t>
            </a:r>
            <a:r>
              <a:rPr kumimoji="0" lang="en-US"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two years </a:t>
            </a:r>
            <a:r>
              <a:rPr kumimoji="0" lang="en-US" sz="2000"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of rent</a:t>
            </a:r>
            <a:endParaRPr kumimoji="0" lang="en-GB"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endParaRPr>
          </a:p>
          <a:p>
            <a:pPr marL="285750" indent="-285750" algn="l">
              <a:buFont typeface="Arial" panose="020B0604020202020204" pitchFamily="34" charset="0"/>
              <a:buChar char="•"/>
            </a:pPr>
            <a:endParaRPr lang="en-US" sz="18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2246301D-62F3-AB84-8904-AB8B5E5AB353}"/>
              </a:ext>
            </a:extLst>
          </p:cNvPr>
          <p:cNvSpPr txBox="1">
            <a:spLocks/>
          </p:cNvSpPr>
          <p:nvPr/>
        </p:nvSpPr>
        <p:spPr>
          <a:xfrm>
            <a:off x="1092934" y="590790"/>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solidFill>
                  <a:schemeClr val="tx2"/>
                </a:solidFill>
                <a:latin typeface="Roboto" panose="02000000000000000000" pitchFamily="2" charset="0"/>
                <a:ea typeface="Roboto" panose="02000000000000000000" pitchFamily="2" charset="0"/>
              </a:rPr>
              <a:t>Standards &amp; Enforcement</a:t>
            </a:r>
          </a:p>
        </p:txBody>
      </p:sp>
      <p:pic>
        <p:nvPicPr>
          <p:cNvPr id="3" name="Picture 2">
            <a:extLst>
              <a:ext uri="{FF2B5EF4-FFF2-40B4-BE49-F238E27FC236}">
                <a16:creationId xmlns:a16="http://schemas.microsoft.com/office/drawing/2014/main" id="{72555F20-F1FB-6F72-526F-B1ED6AC8DCDB}"/>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C203D86F-FE40-513C-5082-833AE72BA2C6}"/>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EAFC3E56-466F-368E-5D40-720383EFED9B}"/>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503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1BB45-6CCE-C7D2-2E7E-FC9E1D4CCB87}"/>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76DDDC03-49CF-3426-49AB-E344D536E976}"/>
              </a:ext>
            </a:extLst>
          </p:cNvPr>
          <p:cNvSpPr txBox="1">
            <a:spLocks/>
          </p:cNvSpPr>
          <p:nvPr/>
        </p:nvSpPr>
        <p:spPr>
          <a:xfrm>
            <a:off x="1092934" y="1996516"/>
            <a:ext cx="9265968" cy="38250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b="1" i="0" dirty="0">
                <a:solidFill>
                  <a:schemeClr val="bg1"/>
                </a:solidFill>
                <a:effectLst/>
                <a:latin typeface="Roboto" panose="02000000000000000000" pitchFamily="2" charset="0"/>
                <a:ea typeface="Roboto" panose="02000000000000000000" pitchFamily="2" charset="0"/>
              </a:rPr>
              <a:t>Set up a new ombudsman service</a:t>
            </a:r>
            <a:r>
              <a:rPr lang="en-GB" b="0" i="0" dirty="0">
                <a:solidFill>
                  <a:schemeClr val="bg1"/>
                </a:solidFill>
                <a:effectLst/>
                <a:latin typeface="Roboto" panose="02000000000000000000" pitchFamily="2" charset="0"/>
                <a:ea typeface="Roboto" panose="02000000000000000000" pitchFamily="2" charset="0"/>
              </a:rPr>
              <a:t> that will provide fair, impartial and binding resolution to both landlords and tenants, reducing the need to go to court. </a:t>
            </a:r>
          </a:p>
          <a:p>
            <a:pPr marL="342900" indent="-342900" algn="l">
              <a:buFont typeface="Arial" panose="020B0604020202020204" pitchFamily="34" charset="0"/>
              <a:buChar char="•"/>
            </a:pPr>
            <a:r>
              <a:rPr lang="en-GB" b="1" i="0" dirty="0">
                <a:solidFill>
                  <a:schemeClr val="bg1"/>
                </a:solidFill>
                <a:effectLst/>
                <a:latin typeface="Roboto" panose="02000000000000000000" pitchFamily="2" charset="0"/>
                <a:ea typeface="Roboto" panose="02000000000000000000" pitchFamily="2" charset="0"/>
              </a:rPr>
              <a:t>Support for landlords who want to initiate disputes </a:t>
            </a:r>
            <a:r>
              <a:rPr lang="en-GB" b="0" i="0" dirty="0">
                <a:solidFill>
                  <a:schemeClr val="bg1"/>
                </a:solidFill>
                <a:effectLst/>
                <a:latin typeface="Roboto" panose="02000000000000000000" pitchFamily="2" charset="0"/>
                <a:ea typeface="Roboto" panose="02000000000000000000" pitchFamily="2" charset="0"/>
              </a:rPr>
              <a:t>will not be through the ombudsman but the Government has confirmed they are looking at ways to allow this. </a:t>
            </a:r>
          </a:p>
        </p:txBody>
      </p:sp>
      <p:sp>
        <p:nvSpPr>
          <p:cNvPr id="19" name="Title 1">
            <a:extLst>
              <a:ext uri="{FF2B5EF4-FFF2-40B4-BE49-F238E27FC236}">
                <a16:creationId xmlns:a16="http://schemas.microsoft.com/office/drawing/2014/main" id="{7185D85A-3689-E0C9-49BA-3B262BC16B06}"/>
              </a:ext>
            </a:extLst>
          </p:cNvPr>
          <p:cNvSpPr txBox="1">
            <a:spLocks/>
          </p:cNvSpPr>
          <p:nvPr/>
        </p:nvSpPr>
        <p:spPr>
          <a:xfrm>
            <a:off x="1092934" y="590790"/>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solidFill>
                  <a:schemeClr val="tx2"/>
                </a:solidFill>
                <a:latin typeface="Roboto" panose="02000000000000000000" pitchFamily="2" charset="0"/>
                <a:ea typeface="Roboto" panose="02000000000000000000" pitchFamily="2" charset="0"/>
              </a:rPr>
              <a:t>Resolving Disputes</a:t>
            </a:r>
          </a:p>
        </p:txBody>
      </p:sp>
      <p:pic>
        <p:nvPicPr>
          <p:cNvPr id="3" name="Picture 2">
            <a:extLst>
              <a:ext uri="{FF2B5EF4-FFF2-40B4-BE49-F238E27FC236}">
                <a16:creationId xmlns:a16="http://schemas.microsoft.com/office/drawing/2014/main" id="{0A5EAF8A-2334-D547-D62D-CCE31C4FE066}"/>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4C286A5D-B2A2-D967-84C6-38D523A54E23}"/>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7701A265-39E3-1C47-F44E-EC1796A0B2C8}"/>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5902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E1C9C-1F76-438D-BC8C-CE812CE02DEA}"/>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D0B5F77-445E-0602-955C-B6D81018ECA5}"/>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070B14CA-38B2-D511-42CC-D121CE8BD59C}"/>
              </a:ext>
            </a:extLst>
          </p:cNvPr>
          <p:cNvSpPr txBox="1">
            <a:spLocks/>
          </p:cNvSpPr>
          <p:nvPr/>
        </p:nvSpPr>
        <p:spPr>
          <a:xfrm>
            <a:off x="1031918" y="1752600"/>
            <a:ext cx="9265968" cy="382507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Tenancies entered into before commencement will have slightly different rules –</a:t>
            </a:r>
          </a:p>
          <a:p>
            <a:pPr marL="80010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Written statement – </a:t>
            </a:r>
            <a:r>
              <a:rPr kumimoji="0" lang="en-GB" sz="2000" b="0"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landlords will of wholly or partly written tenancies don’t have to issue a new tenancy. Instead they will have a month from commencement to provide any information required by SoS.</a:t>
            </a:r>
          </a:p>
          <a:p>
            <a:pPr marL="80010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Student ground </a:t>
            </a:r>
            <a:r>
              <a:rPr kumimoji="0" lang="en-GB" sz="2000" b="0"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 does not require prior notice but landlords must give notice they intend to use the ground within a month of commencement</a:t>
            </a:r>
          </a:p>
          <a:p>
            <a:pPr marL="80010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Possession notices </a:t>
            </a:r>
            <a:r>
              <a:rPr kumimoji="0" lang="en-GB" sz="2000" b="0"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 landlords may rely on older Section 21/Section 8 grounds until up to 3 months after commencement but court delays with issuing claims may cause problems.</a:t>
            </a:r>
          </a:p>
          <a:p>
            <a:pPr marL="80010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Rent in advance </a:t>
            </a:r>
            <a:r>
              <a:rPr kumimoji="0" lang="en-GB" sz="2000" b="0"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rPr>
              <a:t>– rent taken termly/quarterly before commencement will not need to be paid back, but on the next payment date rent will be expected monthly.</a:t>
            </a:r>
            <a:endParaRPr kumimoji="0" lang="en-GB" sz="2000" b="1" i="0" u="none" strike="noStrike" kern="1200" cap="none" spc="0" normalizeH="0" baseline="0" noProof="0" dirty="0">
              <a:ln>
                <a:noFill/>
              </a:ln>
              <a:solidFill>
                <a:srgbClr val="FAFCFC"/>
              </a:solidFill>
              <a:effectLst/>
              <a:uLnTx/>
              <a:uFillTx/>
              <a:latin typeface="Roboto" panose="02000000000000000000" pitchFamily="2" charset="0"/>
              <a:ea typeface="Roboto" panose="02000000000000000000" pitchFamily="2" charset="0"/>
              <a:cs typeface="+mn-cs"/>
            </a:endParaRPr>
          </a:p>
        </p:txBody>
      </p:sp>
      <p:sp>
        <p:nvSpPr>
          <p:cNvPr id="19" name="Title 1">
            <a:extLst>
              <a:ext uri="{FF2B5EF4-FFF2-40B4-BE49-F238E27FC236}">
                <a16:creationId xmlns:a16="http://schemas.microsoft.com/office/drawing/2014/main" id="{90CFC44F-A025-0331-2798-DBA9C5F47EC0}"/>
              </a:ext>
            </a:extLst>
          </p:cNvPr>
          <p:cNvSpPr txBox="1">
            <a:spLocks/>
          </p:cNvSpPr>
          <p:nvPr/>
        </p:nvSpPr>
        <p:spPr>
          <a:xfrm>
            <a:off x="1092934" y="51999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F37423"/>
                </a:solidFill>
                <a:effectLst/>
                <a:uLnTx/>
                <a:uFillTx/>
                <a:latin typeface="Roboto" panose="02000000000000000000" pitchFamily="2" charset="0"/>
                <a:ea typeface="Roboto" panose="02000000000000000000" pitchFamily="2" charset="0"/>
                <a:cs typeface="+mj-cs"/>
              </a:rPr>
              <a:t>Transitional </a:t>
            </a:r>
            <a:r>
              <a:rPr lang="en-GB" sz="4400" dirty="0">
                <a:solidFill>
                  <a:srgbClr val="F37423"/>
                </a:solidFill>
                <a:latin typeface="Roboto" panose="02000000000000000000" pitchFamily="2" charset="0"/>
                <a:ea typeface="Roboto" panose="02000000000000000000" pitchFamily="2" charset="0"/>
              </a:rPr>
              <a:t>A</a:t>
            </a:r>
            <a:r>
              <a:rPr kumimoji="0" lang="en-GB" sz="4400" b="0" i="0" u="none" strike="noStrike" kern="1200" cap="none" spc="0" normalizeH="0" baseline="0" noProof="0" dirty="0" err="1">
                <a:ln>
                  <a:noFill/>
                </a:ln>
                <a:solidFill>
                  <a:srgbClr val="F37423"/>
                </a:solidFill>
                <a:effectLst/>
                <a:uLnTx/>
                <a:uFillTx/>
                <a:latin typeface="Roboto" panose="02000000000000000000" pitchFamily="2" charset="0"/>
                <a:ea typeface="Roboto" panose="02000000000000000000" pitchFamily="2" charset="0"/>
                <a:cs typeface="+mj-cs"/>
              </a:rPr>
              <a:t>rrangements</a:t>
            </a:r>
            <a:endParaRPr kumimoji="0" lang="en-GB" sz="4400" b="0" i="0" u="none" strike="noStrike" kern="1200" cap="none" spc="0" normalizeH="0" baseline="0" noProof="0" dirty="0">
              <a:ln>
                <a:noFill/>
              </a:ln>
              <a:solidFill>
                <a:srgbClr val="F37423"/>
              </a:solidFill>
              <a:effectLst/>
              <a:uLnTx/>
              <a:uFillTx/>
              <a:latin typeface="Roboto" panose="02000000000000000000" pitchFamily="2" charset="0"/>
              <a:ea typeface="Roboto" panose="02000000000000000000" pitchFamily="2" charset="0"/>
              <a:cs typeface="+mj-cs"/>
            </a:endParaRPr>
          </a:p>
        </p:txBody>
      </p:sp>
      <p:pic>
        <p:nvPicPr>
          <p:cNvPr id="3" name="Picture 2">
            <a:extLst>
              <a:ext uri="{FF2B5EF4-FFF2-40B4-BE49-F238E27FC236}">
                <a16:creationId xmlns:a16="http://schemas.microsoft.com/office/drawing/2014/main" id="{6C64329D-64E2-AEBD-B05C-5D057517EC86}"/>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89AB8D4A-25C7-F581-3840-EEF17A11AD2C}"/>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0B0199A1-44B6-A050-7C30-251D2D2071E9}"/>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0" cap="none" spc="100" normalizeH="0" baseline="0" noProof="0" dirty="0" err="1">
                <a:ln>
                  <a:noFill/>
                </a:ln>
                <a:solidFill>
                  <a:srgbClr val="F37321"/>
                </a:solidFill>
                <a:effectLst/>
                <a:uLnTx/>
                <a:uFillTx/>
                <a:latin typeface="Roboto" panose="02000000000000000000" pitchFamily="2" charset="0"/>
                <a:ea typeface="Roboto" panose="02000000000000000000" pitchFamily="2" charset="0"/>
                <a:cs typeface="+mn-cs"/>
              </a:rPr>
              <a:t>www.nrla.org.uk</a:t>
            </a:r>
            <a:endParaRPr kumimoji="0" lang="en-US" sz="1400" b="1" i="0" u="none" strike="noStrike" kern="0" cap="none" spc="100" normalizeH="0" baseline="0" noProof="0" dirty="0">
              <a:ln>
                <a:noFill/>
              </a:ln>
              <a:solidFill>
                <a:srgbClr val="F3732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68870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2530-6849-8B16-ED81-2A6C202F8138}"/>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EB51DB9-B7A1-E563-D74E-3C61F2F7A1B6}"/>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4D8FFFD6-0F3E-1F90-DD1C-CA33CE72B093}"/>
              </a:ext>
            </a:extLst>
          </p:cNvPr>
          <p:cNvSpPr txBox="1">
            <a:spLocks/>
          </p:cNvSpPr>
          <p:nvPr/>
        </p:nvSpPr>
        <p:spPr>
          <a:xfrm>
            <a:off x="795235" y="1407652"/>
            <a:ext cx="10101078" cy="442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E6E820E0-0CD2-EFD0-C719-C024D1ACD3DD}"/>
              </a:ext>
            </a:extLst>
          </p:cNvPr>
          <p:cNvSpPr txBox="1">
            <a:spLocks/>
          </p:cNvSpPr>
          <p:nvPr/>
        </p:nvSpPr>
        <p:spPr>
          <a:xfrm>
            <a:off x="1092934" y="51999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latin typeface="Roboto" panose="02000000000000000000" pitchFamily="2" charset="0"/>
                <a:ea typeface="Roboto" panose="02000000000000000000" pitchFamily="2" charset="0"/>
              </a:rPr>
              <a:t>Bill Amendments</a:t>
            </a:r>
          </a:p>
        </p:txBody>
      </p:sp>
      <p:pic>
        <p:nvPicPr>
          <p:cNvPr id="3" name="Picture 2">
            <a:extLst>
              <a:ext uri="{FF2B5EF4-FFF2-40B4-BE49-F238E27FC236}">
                <a16:creationId xmlns:a16="http://schemas.microsoft.com/office/drawing/2014/main" id="{0FC7FD75-B92C-55E2-442C-03CC91993AE4}"/>
              </a:ext>
            </a:extLst>
          </p:cNvPr>
          <p:cNvPicPr>
            <a:picLocks noChangeAspect="1"/>
          </p:cNvPicPr>
          <p:nvPr/>
        </p:nvPicPr>
        <p:blipFill>
          <a:blip r:embed="rId3"/>
          <a:stretch>
            <a:fillRect/>
          </a:stretch>
        </p:blipFill>
        <p:spPr>
          <a:xfrm>
            <a:off x="9964904" y="4560260"/>
            <a:ext cx="1963030" cy="2490410"/>
          </a:xfrm>
          <a:prstGeom prst="rect">
            <a:avLst/>
          </a:prstGeom>
        </p:spPr>
      </p:pic>
      <p:pic>
        <p:nvPicPr>
          <p:cNvPr id="2" name="Picture 1">
            <a:extLst>
              <a:ext uri="{FF2B5EF4-FFF2-40B4-BE49-F238E27FC236}">
                <a16:creationId xmlns:a16="http://schemas.microsoft.com/office/drawing/2014/main" id="{A876EB16-3336-FF51-CD1D-B17E296CE30F}"/>
              </a:ext>
            </a:extLst>
          </p:cNvPr>
          <p:cNvPicPr>
            <a:picLocks noChangeAspect="1"/>
          </p:cNvPicPr>
          <p:nvPr/>
        </p:nvPicPr>
        <p:blipFill>
          <a:blip r:embed="rId4"/>
          <a:stretch>
            <a:fillRect/>
          </a:stretch>
        </p:blipFill>
        <p:spPr>
          <a:xfrm>
            <a:off x="487491" y="5722064"/>
            <a:ext cx="1546249" cy="839804"/>
          </a:xfrm>
          <a:prstGeom prst="rect">
            <a:avLst/>
          </a:prstGeom>
        </p:spPr>
      </p:pic>
      <p:sp>
        <p:nvSpPr>
          <p:cNvPr id="4" name="Content Placeholder 2">
            <a:extLst>
              <a:ext uri="{FF2B5EF4-FFF2-40B4-BE49-F238E27FC236}">
                <a16:creationId xmlns:a16="http://schemas.microsoft.com/office/drawing/2014/main" id="{6169AAB6-DF8A-204F-E161-7F38C5445065}"/>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D25D88D-4E8E-5257-1627-FFEFE163912F}"/>
              </a:ext>
            </a:extLst>
          </p:cNvPr>
          <p:cNvSpPr txBox="1"/>
          <p:nvPr/>
        </p:nvSpPr>
        <p:spPr>
          <a:xfrm>
            <a:off x="497537" y="1818811"/>
            <a:ext cx="11291692" cy="4093428"/>
          </a:xfrm>
          <a:prstGeom prst="rect">
            <a:avLst/>
          </a:prstGeom>
          <a:noFill/>
        </p:spPr>
        <p:txBody>
          <a:bodyPr wrap="square">
            <a:spAutoFit/>
          </a:bodyPr>
          <a:lstStyle/>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As of the conclusion of the third reading of the Bill in the house of commons, some further amendments to the bill have been implemented.</a:t>
            </a:r>
          </a:p>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b="1" dirty="0">
                <a:solidFill>
                  <a:schemeClr val="bg1"/>
                </a:solidFill>
                <a:latin typeface="Roboto" panose="02000000000000000000" pitchFamily="2" charset="0"/>
                <a:ea typeface="Roboto" panose="02000000000000000000" pitchFamily="2" charset="0"/>
              </a:rPr>
              <a:t>Rent in advance</a:t>
            </a:r>
            <a:r>
              <a:rPr lang="en-GB" sz="2000" dirty="0">
                <a:solidFill>
                  <a:schemeClr val="bg1"/>
                </a:solidFill>
                <a:latin typeface="Roboto" panose="02000000000000000000" pitchFamily="2" charset="0"/>
                <a:ea typeface="Roboto" panose="02000000000000000000" pitchFamily="2" charset="0"/>
              </a:rPr>
              <a:t>:</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Landlords may not demand, encourage or accept </a:t>
            </a:r>
            <a:r>
              <a:rPr lang="en-GB" sz="2000" b="1" dirty="0">
                <a:solidFill>
                  <a:schemeClr val="bg1"/>
                </a:solidFill>
                <a:latin typeface="Roboto" panose="02000000000000000000" pitchFamily="2" charset="0"/>
                <a:ea typeface="Roboto" panose="02000000000000000000" pitchFamily="2" charset="0"/>
              </a:rPr>
              <a:t>any </a:t>
            </a:r>
            <a:r>
              <a:rPr lang="en-GB" sz="2000" dirty="0">
                <a:solidFill>
                  <a:schemeClr val="bg1"/>
                </a:solidFill>
                <a:latin typeface="Roboto" panose="02000000000000000000" pitchFamily="2" charset="0"/>
                <a:ea typeface="Roboto" panose="02000000000000000000" pitchFamily="2" charset="0"/>
              </a:rPr>
              <a:t>rent before agreeing to enter into an assured tenancy</a:t>
            </a:r>
          </a:p>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Once the tenancy has been agreed, the landlord can request up to a months’ rent in advance of the move in.</a:t>
            </a:r>
          </a:p>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After that payment, landlords can only require the rent be paid during the rental period for which the rent is paid. This limits the rent for each period to no more than a month.  ​</a:t>
            </a:r>
          </a:p>
        </p:txBody>
      </p:sp>
    </p:spTree>
    <p:extLst>
      <p:ext uri="{BB962C8B-B14F-4D97-AF65-F5344CB8AC3E}">
        <p14:creationId xmlns:p14="http://schemas.microsoft.com/office/powerpoint/2010/main" val="393521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EA505-8058-F16C-E707-AE6D9491DDF9}"/>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28A744D0-4E26-F9F0-F749-04A61DB964D3}"/>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4ADBBEA2-F243-F37C-70A2-FB0EE0394FE5}"/>
              </a:ext>
            </a:extLst>
          </p:cNvPr>
          <p:cNvSpPr txBox="1">
            <a:spLocks/>
          </p:cNvSpPr>
          <p:nvPr/>
        </p:nvSpPr>
        <p:spPr>
          <a:xfrm>
            <a:off x="795235" y="1407652"/>
            <a:ext cx="10101078" cy="442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ACAE6BAF-9BFE-1C0A-F3BD-E3607C03FE80}"/>
              </a:ext>
            </a:extLst>
          </p:cNvPr>
          <p:cNvSpPr txBox="1">
            <a:spLocks/>
          </p:cNvSpPr>
          <p:nvPr/>
        </p:nvSpPr>
        <p:spPr>
          <a:xfrm>
            <a:off x="1092934" y="51999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latin typeface="Roboto" panose="02000000000000000000" pitchFamily="2" charset="0"/>
                <a:ea typeface="Roboto" panose="02000000000000000000" pitchFamily="2" charset="0"/>
              </a:rPr>
              <a:t>Bill Amendments</a:t>
            </a:r>
          </a:p>
        </p:txBody>
      </p:sp>
      <p:pic>
        <p:nvPicPr>
          <p:cNvPr id="3" name="Picture 2">
            <a:extLst>
              <a:ext uri="{FF2B5EF4-FFF2-40B4-BE49-F238E27FC236}">
                <a16:creationId xmlns:a16="http://schemas.microsoft.com/office/drawing/2014/main" id="{5785C172-F4C0-BE2A-5BBF-327617963F9D}"/>
              </a:ext>
            </a:extLst>
          </p:cNvPr>
          <p:cNvPicPr>
            <a:picLocks noChangeAspect="1"/>
          </p:cNvPicPr>
          <p:nvPr/>
        </p:nvPicPr>
        <p:blipFill>
          <a:blip r:embed="rId3"/>
          <a:stretch>
            <a:fillRect/>
          </a:stretch>
        </p:blipFill>
        <p:spPr>
          <a:xfrm>
            <a:off x="9964904" y="4560260"/>
            <a:ext cx="1963030" cy="2490410"/>
          </a:xfrm>
          <a:prstGeom prst="rect">
            <a:avLst/>
          </a:prstGeom>
        </p:spPr>
      </p:pic>
      <p:pic>
        <p:nvPicPr>
          <p:cNvPr id="2" name="Picture 1">
            <a:extLst>
              <a:ext uri="{FF2B5EF4-FFF2-40B4-BE49-F238E27FC236}">
                <a16:creationId xmlns:a16="http://schemas.microsoft.com/office/drawing/2014/main" id="{CA14B898-2284-4F16-D51C-73BDC084FBE4}"/>
              </a:ext>
            </a:extLst>
          </p:cNvPr>
          <p:cNvPicPr>
            <a:picLocks noChangeAspect="1"/>
          </p:cNvPicPr>
          <p:nvPr/>
        </p:nvPicPr>
        <p:blipFill>
          <a:blip r:embed="rId4"/>
          <a:stretch>
            <a:fillRect/>
          </a:stretch>
        </p:blipFill>
        <p:spPr>
          <a:xfrm>
            <a:off x="487491" y="5722064"/>
            <a:ext cx="1546249" cy="839804"/>
          </a:xfrm>
          <a:prstGeom prst="rect">
            <a:avLst/>
          </a:prstGeom>
        </p:spPr>
      </p:pic>
      <p:sp>
        <p:nvSpPr>
          <p:cNvPr id="4" name="Content Placeholder 2">
            <a:extLst>
              <a:ext uri="{FF2B5EF4-FFF2-40B4-BE49-F238E27FC236}">
                <a16:creationId xmlns:a16="http://schemas.microsoft.com/office/drawing/2014/main" id="{392EBB76-D51A-4E54-9B7A-B4741900A34A}"/>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0B85D52E-EF3D-FD8B-39B3-4BF4F24BC059}"/>
              </a:ext>
            </a:extLst>
          </p:cNvPr>
          <p:cNvSpPr txBox="1"/>
          <p:nvPr/>
        </p:nvSpPr>
        <p:spPr>
          <a:xfrm>
            <a:off x="400405" y="1674674"/>
            <a:ext cx="11527529" cy="4093428"/>
          </a:xfrm>
          <a:prstGeom prst="rect">
            <a:avLst/>
          </a:prstGeom>
          <a:noFill/>
        </p:spPr>
        <p:txBody>
          <a:bodyPr wrap="square">
            <a:spAutoFit/>
          </a:bodyPr>
          <a:lstStyle/>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While deposits can be taken, this creates a risk for landlords and an opportunity for fraudsters as the full rent cannot be paid until a signed contract is in place.​</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Landlords will look to make use of security and holding deposits, guarantors and rent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guarantee policies, as well as being more stringent with referencing standards.​</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b="1" dirty="0">
                <a:solidFill>
                  <a:schemeClr val="bg1"/>
                </a:solidFill>
                <a:latin typeface="Roboto" panose="02000000000000000000" pitchFamily="2" charset="0"/>
                <a:ea typeface="Roboto" panose="02000000000000000000" pitchFamily="2" charset="0"/>
              </a:rPr>
              <a:t>Student ground for possession</a:t>
            </a:r>
            <a:r>
              <a:rPr lang="en-GB" sz="2000" dirty="0">
                <a:solidFill>
                  <a:schemeClr val="bg1"/>
                </a:solidFill>
                <a:latin typeface="Roboto" panose="02000000000000000000" pitchFamily="2" charset="0"/>
                <a:ea typeface="Roboto" panose="02000000000000000000" pitchFamily="2" charset="0"/>
              </a:rPr>
              <a:t>:​</a:t>
            </a:r>
          </a:p>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The student ground has been amended with further requirements.​</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Already, the property must be let to tenants who are, or are expected to be, students. The property must be an HMO, and possession must be required between 1st June and 30th September.​</a:t>
            </a:r>
          </a:p>
          <a:p>
            <a:pPr algn="l">
              <a:lnSpc>
                <a:spcPct val="100000"/>
              </a:lnSpc>
            </a:pPr>
            <a:endParaRPr lang="en-US" sz="2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9716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72B8-DCFD-5A81-7850-D2A377044E55}"/>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7A761343-CCCB-EEC6-9BAD-EFEB83B1D77F}"/>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38E63B0A-F11D-A67E-CF78-EB1691B7A027}"/>
              </a:ext>
            </a:extLst>
          </p:cNvPr>
          <p:cNvSpPr txBox="1">
            <a:spLocks/>
          </p:cNvSpPr>
          <p:nvPr/>
        </p:nvSpPr>
        <p:spPr>
          <a:xfrm>
            <a:off x="795235" y="1407652"/>
            <a:ext cx="10101078" cy="442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6319E337-1425-4768-7D28-96DEE9C9E781}"/>
              </a:ext>
            </a:extLst>
          </p:cNvPr>
          <p:cNvSpPr txBox="1">
            <a:spLocks/>
          </p:cNvSpPr>
          <p:nvPr/>
        </p:nvSpPr>
        <p:spPr>
          <a:xfrm>
            <a:off x="1092934" y="51999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latin typeface="Roboto" panose="02000000000000000000" pitchFamily="2" charset="0"/>
                <a:ea typeface="Roboto" panose="02000000000000000000" pitchFamily="2" charset="0"/>
              </a:rPr>
              <a:t>Bill Amendments</a:t>
            </a:r>
          </a:p>
        </p:txBody>
      </p:sp>
      <p:pic>
        <p:nvPicPr>
          <p:cNvPr id="3" name="Picture 2">
            <a:extLst>
              <a:ext uri="{FF2B5EF4-FFF2-40B4-BE49-F238E27FC236}">
                <a16:creationId xmlns:a16="http://schemas.microsoft.com/office/drawing/2014/main" id="{AA4DF7D9-3D32-D048-534E-78441950959D}"/>
              </a:ext>
            </a:extLst>
          </p:cNvPr>
          <p:cNvPicPr>
            <a:picLocks noChangeAspect="1"/>
          </p:cNvPicPr>
          <p:nvPr/>
        </p:nvPicPr>
        <p:blipFill>
          <a:blip r:embed="rId3"/>
          <a:stretch>
            <a:fillRect/>
          </a:stretch>
        </p:blipFill>
        <p:spPr>
          <a:xfrm>
            <a:off x="9964904" y="4560260"/>
            <a:ext cx="1963030" cy="2490410"/>
          </a:xfrm>
          <a:prstGeom prst="rect">
            <a:avLst/>
          </a:prstGeom>
        </p:spPr>
      </p:pic>
      <p:pic>
        <p:nvPicPr>
          <p:cNvPr id="2" name="Picture 1">
            <a:extLst>
              <a:ext uri="{FF2B5EF4-FFF2-40B4-BE49-F238E27FC236}">
                <a16:creationId xmlns:a16="http://schemas.microsoft.com/office/drawing/2014/main" id="{F94D7EE5-1426-2DB0-44A6-764FE9B7F835}"/>
              </a:ext>
            </a:extLst>
          </p:cNvPr>
          <p:cNvPicPr>
            <a:picLocks noChangeAspect="1"/>
          </p:cNvPicPr>
          <p:nvPr/>
        </p:nvPicPr>
        <p:blipFill>
          <a:blip r:embed="rId4"/>
          <a:stretch>
            <a:fillRect/>
          </a:stretch>
        </p:blipFill>
        <p:spPr>
          <a:xfrm>
            <a:off x="487491" y="5722064"/>
            <a:ext cx="1546249" cy="839804"/>
          </a:xfrm>
          <a:prstGeom prst="rect">
            <a:avLst/>
          </a:prstGeom>
        </p:spPr>
      </p:pic>
      <p:sp>
        <p:nvSpPr>
          <p:cNvPr id="4" name="Content Placeholder 2">
            <a:extLst>
              <a:ext uri="{FF2B5EF4-FFF2-40B4-BE49-F238E27FC236}">
                <a16:creationId xmlns:a16="http://schemas.microsoft.com/office/drawing/2014/main" id="{46E532D5-B9C7-7E12-EEAB-1E5389BCC582}"/>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4643E3C4-F316-274B-9C8B-AB7217F90A66}"/>
              </a:ext>
            </a:extLst>
          </p:cNvPr>
          <p:cNvSpPr txBox="1"/>
          <p:nvPr/>
        </p:nvSpPr>
        <p:spPr>
          <a:xfrm>
            <a:off x="487491" y="1818811"/>
            <a:ext cx="11530338" cy="2862322"/>
          </a:xfrm>
          <a:prstGeom prst="rect">
            <a:avLst/>
          </a:prstGeom>
          <a:noFill/>
        </p:spPr>
        <p:txBody>
          <a:bodyPr wrap="square">
            <a:spAutoFit/>
          </a:bodyPr>
          <a:lstStyle/>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Additionally, the landlord must serve notice prior to the start of the tenancy that they intend to re-let to students, and the tenancy must be entered into less than six months before the tenants move into the property.​</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It is currently very common for student tenancies to be agreed well in advance of the following academic year due to fierce competition.​</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This change will result in students having even less time, more competition and will see them house-hunting for the following year during the height of their exam season. </a:t>
            </a:r>
            <a:endParaRPr lang="en-US" sz="2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6303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DD96A-9CA5-F8A3-E04C-4736EDCBF21F}"/>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33472B3B-C362-127A-207D-8CC2BFB13404}"/>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E8ADB52B-AAFA-4817-5BD8-953F6FFDAB6C}"/>
              </a:ext>
            </a:extLst>
          </p:cNvPr>
          <p:cNvSpPr txBox="1">
            <a:spLocks/>
          </p:cNvSpPr>
          <p:nvPr/>
        </p:nvSpPr>
        <p:spPr>
          <a:xfrm>
            <a:off x="795235" y="1407652"/>
            <a:ext cx="10101078" cy="442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4412CB2B-79E3-BADE-A02E-D6B7CDEDE46D}"/>
              </a:ext>
            </a:extLst>
          </p:cNvPr>
          <p:cNvSpPr txBox="1">
            <a:spLocks/>
          </p:cNvSpPr>
          <p:nvPr/>
        </p:nvSpPr>
        <p:spPr>
          <a:xfrm>
            <a:off x="1092934" y="51999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latin typeface="Roboto" panose="02000000000000000000" pitchFamily="2" charset="0"/>
                <a:ea typeface="Roboto" panose="02000000000000000000" pitchFamily="2" charset="0"/>
              </a:rPr>
              <a:t>Bill Amendments</a:t>
            </a:r>
          </a:p>
        </p:txBody>
      </p:sp>
      <p:pic>
        <p:nvPicPr>
          <p:cNvPr id="3" name="Picture 2">
            <a:extLst>
              <a:ext uri="{FF2B5EF4-FFF2-40B4-BE49-F238E27FC236}">
                <a16:creationId xmlns:a16="http://schemas.microsoft.com/office/drawing/2014/main" id="{10594FE0-5F27-568C-1BE7-E524A9A4AC79}"/>
              </a:ext>
            </a:extLst>
          </p:cNvPr>
          <p:cNvPicPr>
            <a:picLocks noChangeAspect="1"/>
          </p:cNvPicPr>
          <p:nvPr/>
        </p:nvPicPr>
        <p:blipFill>
          <a:blip r:embed="rId3"/>
          <a:stretch>
            <a:fillRect/>
          </a:stretch>
        </p:blipFill>
        <p:spPr>
          <a:xfrm>
            <a:off x="9964904" y="4560260"/>
            <a:ext cx="1963030" cy="2490410"/>
          </a:xfrm>
          <a:prstGeom prst="rect">
            <a:avLst/>
          </a:prstGeom>
        </p:spPr>
      </p:pic>
      <p:pic>
        <p:nvPicPr>
          <p:cNvPr id="2" name="Picture 1">
            <a:extLst>
              <a:ext uri="{FF2B5EF4-FFF2-40B4-BE49-F238E27FC236}">
                <a16:creationId xmlns:a16="http://schemas.microsoft.com/office/drawing/2014/main" id="{3420EAD8-CA4A-BEA2-BE0E-FB09F4D320ED}"/>
              </a:ext>
            </a:extLst>
          </p:cNvPr>
          <p:cNvPicPr>
            <a:picLocks noChangeAspect="1"/>
          </p:cNvPicPr>
          <p:nvPr/>
        </p:nvPicPr>
        <p:blipFill>
          <a:blip r:embed="rId4"/>
          <a:stretch>
            <a:fillRect/>
          </a:stretch>
        </p:blipFill>
        <p:spPr>
          <a:xfrm>
            <a:off x="487491" y="5722064"/>
            <a:ext cx="1546249" cy="839804"/>
          </a:xfrm>
          <a:prstGeom prst="rect">
            <a:avLst/>
          </a:prstGeom>
        </p:spPr>
      </p:pic>
      <p:sp>
        <p:nvSpPr>
          <p:cNvPr id="4" name="Content Placeholder 2">
            <a:extLst>
              <a:ext uri="{FF2B5EF4-FFF2-40B4-BE49-F238E27FC236}">
                <a16:creationId xmlns:a16="http://schemas.microsoft.com/office/drawing/2014/main" id="{0F733AA7-21AB-FD67-3472-DBAC1CEAF138}"/>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8C630AC-3FB1-536A-C161-9822AD604A6C}"/>
              </a:ext>
            </a:extLst>
          </p:cNvPr>
          <p:cNvSpPr txBox="1"/>
          <p:nvPr/>
        </p:nvSpPr>
        <p:spPr>
          <a:xfrm>
            <a:off x="359229" y="1403313"/>
            <a:ext cx="11658600" cy="3785652"/>
          </a:xfrm>
          <a:prstGeom prst="rect">
            <a:avLst/>
          </a:prstGeom>
          <a:noFill/>
        </p:spPr>
        <p:txBody>
          <a:bodyPr wrap="square">
            <a:spAutoFit/>
          </a:bodyPr>
          <a:lstStyle/>
          <a:p>
            <a:pPr marL="285750" indent="-285750" algn="l">
              <a:lnSpc>
                <a:spcPct val="100000"/>
              </a:lnSpc>
              <a:buFont typeface="Arial" panose="020B0604020202020204" pitchFamily="34" charset="0"/>
              <a:buChar char="•"/>
            </a:pPr>
            <a:r>
              <a:rPr lang="en-GB" sz="2000" b="1" dirty="0">
                <a:solidFill>
                  <a:schemeClr val="bg1"/>
                </a:solidFill>
                <a:latin typeface="Roboto" panose="02000000000000000000" pitchFamily="2" charset="0"/>
                <a:ea typeface="Roboto" panose="02000000000000000000" pitchFamily="2" charset="0"/>
              </a:rPr>
              <a:t>Some of the other amendments to the Bill include:​</a:t>
            </a:r>
          </a:p>
          <a:p>
            <a:pPr algn="l">
              <a:lnSpc>
                <a:spcPct val="100000"/>
              </a:lnSpc>
            </a:pPr>
            <a:endParaRPr lang="en-GB" sz="2000" b="1"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Guarantor liability – Upon a tenant passing away, the liability of a guarantor will cease from that point such that they are not liable for any rent due after the death. This is the case if all tenants on the tenancy pass away, or all tenants related to the guarantor pass away.​</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Exempt tenancies – A fixed term must be for a term of 21 years or more to be exempt from the assured tenancy regime, previously this was seven years. Could still create a 21-year tenancy with a break clause, however.​</a:t>
            </a:r>
          </a:p>
          <a:p>
            <a:pPr algn="l">
              <a:lnSpc>
                <a:spcPct val="100000"/>
              </a:lnSpc>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Fees – The calculations for the redress scheme and database costs have been updated. We can expect the fees to be significantly higher than originally suggested due to this.​</a:t>
            </a:r>
          </a:p>
        </p:txBody>
      </p:sp>
    </p:spTree>
    <p:extLst>
      <p:ext uri="{BB962C8B-B14F-4D97-AF65-F5344CB8AC3E}">
        <p14:creationId xmlns:p14="http://schemas.microsoft.com/office/powerpoint/2010/main" val="110002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0306-3D63-30DA-CE3E-125FF6C3845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65E6F0B7-6D1A-92A8-4B64-10FA6FAE8D93}"/>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D2076B72-9E74-145F-1011-30EB32D629DA}"/>
              </a:ext>
            </a:extLst>
          </p:cNvPr>
          <p:cNvSpPr txBox="1">
            <a:spLocks/>
          </p:cNvSpPr>
          <p:nvPr/>
        </p:nvSpPr>
        <p:spPr>
          <a:xfrm>
            <a:off x="795235" y="1407652"/>
            <a:ext cx="10101078" cy="442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58C1889C-8236-3008-07BB-4757E5641AFB}"/>
              </a:ext>
            </a:extLst>
          </p:cNvPr>
          <p:cNvSpPr txBox="1">
            <a:spLocks/>
          </p:cNvSpPr>
          <p:nvPr/>
        </p:nvSpPr>
        <p:spPr>
          <a:xfrm>
            <a:off x="1092934" y="51999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latin typeface="Roboto" panose="02000000000000000000" pitchFamily="2" charset="0"/>
                <a:ea typeface="Roboto" panose="02000000000000000000" pitchFamily="2" charset="0"/>
              </a:rPr>
              <a:t>Bill Amendments</a:t>
            </a:r>
          </a:p>
        </p:txBody>
      </p:sp>
      <p:pic>
        <p:nvPicPr>
          <p:cNvPr id="3" name="Picture 2">
            <a:extLst>
              <a:ext uri="{FF2B5EF4-FFF2-40B4-BE49-F238E27FC236}">
                <a16:creationId xmlns:a16="http://schemas.microsoft.com/office/drawing/2014/main" id="{9E9545BD-1B2D-3A91-2D27-99F9F392EC61}"/>
              </a:ext>
            </a:extLst>
          </p:cNvPr>
          <p:cNvPicPr>
            <a:picLocks noChangeAspect="1"/>
          </p:cNvPicPr>
          <p:nvPr/>
        </p:nvPicPr>
        <p:blipFill>
          <a:blip r:embed="rId3"/>
          <a:stretch>
            <a:fillRect/>
          </a:stretch>
        </p:blipFill>
        <p:spPr>
          <a:xfrm>
            <a:off x="9964904" y="4560260"/>
            <a:ext cx="1963030" cy="2490410"/>
          </a:xfrm>
          <a:prstGeom prst="rect">
            <a:avLst/>
          </a:prstGeom>
        </p:spPr>
      </p:pic>
      <p:pic>
        <p:nvPicPr>
          <p:cNvPr id="2" name="Picture 1">
            <a:extLst>
              <a:ext uri="{FF2B5EF4-FFF2-40B4-BE49-F238E27FC236}">
                <a16:creationId xmlns:a16="http://schemas.microsoft.com/office/drawing/2014/main" id="{93BC004F-4934-D370-B814-F491B043524F}"/>
              </a:ext>
            </a:extLst>
          </p:cNvPr>
          <p:cNvPicPr>
            <a:picLocks noChangeAspect="1"/>
          </p:cNvPicPr>
          <p:nvPr/>
        </p:nvPicPr>
        <p:blipFill>
          <a:blip r:embed="rId4"/>
          <a:stretch>
            <a:fillRect/>
          </a:stretch>
        </p:blipFill>
        <p:spPr>
          <a:xfrm>
            <a:off x="487491" y="5722064"/>
            <a:ext cx="1546249" cy="839804"/>
          </a:xfrm>
          <a:prstGeom prst="rect">
            <a:avLst/>
          </a:prstGeom>
        </p:spPr>
      </p:pic>
      <p:sp>
        <p:nvSpPr>
          <p:cNvPr id="4" name="Content Placeholder 2">
            <a:extLst>
              <a:ext uri="{FF2B5EF4-FFF2-40B4-BE49-F238E27FC236}">
                <a16:creationId xmlns:a16="http://schemas.microsoft.com/office/drawing/2014/main" id="{6A8D34D6-5D67-0EC7-035F-B72B4082DDF9}"/>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43F61507-2AE7-4D99-BAA9-AB2C62F6CFC7}"/>
              </a:ext>
            </a:extLst>
          </p:cNvPr>
          <p:cNvSpPr txBox="1"/>
          <p:nvPr/>
        </p:nvSpPr>
        <p:spPr>
          <a:xfrm>
            <a:off x="356862" y="1767785"/>
            <a:ext cx="11192881" cy="1631216"/>
          </a:xfrm>
          <a:prstGeom prst="rect">
            <a:avLst/>
          </a:prstGeom>
          <a:noFill/>
        </p:spPr>
        <p:txBody>
          <a:bodyPr wrap="square">
            <a:spAutoFit/>
          </a:bodyPr>
          <a:lstStyle/>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Rent repayment orders – Superior landlords can be chased for RRO offences even if they have not actually received any rent from the intermediate landlord.​</a:t>
            </a:r>
          </a:p>
          <a:p>
            <a:pPr marL="285750" indent="-285750" algn="l">
              <a:lnSpc>
                <a:spcPct val="100000"/>
              </a:lnSpc>
              <a:buFont typeface="Arial" panose="020B0604020202020204" pitchFamily="34" charset="0"/>
              <a:buChar char="•"/>
            </a:pPr>
            <a:endParaRPr lang="en-GB" sz="2000" dirty="0">
              <a:solidFill>
                <a:schemeClr val="bg1"/>
              </a:solidFill>
              <a:latin typeface="Roboto" panose="02000000000000000000" pitchFamily="2" charset="0"/>
              <a:ea typeface="Roboto" panose="02000000000000000000" pitchFamily="2" charset="0"/>
            </a:endParaRPr>
          </a:p>
          <a:p>
            <a:pPr marL="285750" indent="-285750" algn="l">
              <a:lnSpc>
                <a:spcPct val="100000"/>
              </a:lnSpc>
              <a:buFont typeface="Arial" panose="020B0604020202020204" pitchFamily="34" charset="0"/>
              <a:buChar char="•"/>
            </a:pPr>
            <a:r>
              <a:rPr lang="en-GB" sz="2000" dirty="0">
                <a:solidFill>
                  <a:schemeClr val="bg1"/>
                </a:solidFill>
                <a:latin typeface="Roboto" panose="02000000000000000000" pitchFamily="2" charset="0"/>
                <a:ea typeface="Roboto" panose="02000000000000000000" pitchFamily="2" charset="0"/>
              </a:rPr>
              <a:t>HMO Licensing – Landlords may not rely on terms of their contracts as the sole basis of a defence against a licensing offence.</a:t>
            </a:r>
            <a:endParaRPr lang="en-US" sz="2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20324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3341-3063-6A65-FA23-B9D46D536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799D4-B20E-BDA3-3DA7-A752843A2CB7}"/>
              </a:ext>
            </a:extLst>
          </p:cNvPr>
          <p:cNvSpPr>
            <a:spLocks noGrp="1"/>
          </p:cNvSpPr>
          <p:nvPr>
            <p:ph type="title"/>
          </p:nvPr>
        </p:nvSpPr>
        <p:spPr>
          <a:xfrm>
            <a:off x="1189834" y="263622"/>
            <a:ext cx="9610898" cy="1325563"/>
          </a:xfrm>
        </p:spPr>
        <p:txBody>
          <a:bodyPr>
            <a:normAutofit/>
          </a:bodyPr>
          <a:lstStyle/>
          <a:p>
            <a:r>
              <a:rPr lang="en-GB" sz="5400" b="1">
                <a:solidFill>
                  <a:srgbClr val="F37321"/>
                </a:solidFill>
                <a:latin typeface="Roboto" panose="02000000000000000000" pitchFamily="2" charset="0"/>
                <a:ea typeface="Roboto" panose="02000000000000000000" pitchFamily="2" charset="0"/>
                <a:cs typeface="Roboto" panose="02000000000000000000" pitchFamily="2" charset="0"/>
              </a:rPr>
              <a:t>Campaigns </a:t>
            </a:r>
          </a:p>
        </p:txBody>
      </p:sp>
      <p:sp>
        <p:nvSpPr>
          <p:cNvPr id="3" name="Content Placeholder 2">
            <a:extLst>
              <a:ext uri="{FF2B5EF4-FFF2-40B4-BE49-F238E27FC236}">
                <a16:creationId xmlns:a16="http://schemas.microsoft.com/office/drawing/2014/main" id="{5AF860EE-70A1-2898-99D9-36104A045780}"/>
              </a:ext>
            </a:extLst>
          </p:cNvPr>
          <p:cNvSpPr>
            <a:spLocks noGrp="1"/>
          </p:cNvSpPr>
          <p:nvPr>
            <p:ph idx="1"/>
          </p:nvPr>
        </p:nvSpPr>
        <p:spPr>
          <a:xfrm>
            <a:off x="970310" y="1423948"/>
            <a:ext cx="7069554" cy="5205537"/>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GB" sz="1800">
                <a:solidFill>
                  <a:schemeClr val="bg1"/>
                </a:solidFill>
                <a:latin typeface="Roboto"/>
                <a:ea typeface="Roboto"/>
                <a:cs typeface="Roboto"/>
              </a:rPr>
              <a:t>Write to your MP using our</a:t>
            </a:r>
            <a:r>
              <a:rPr lang="en-GB" sz="1800" b="1">
                <a:solidFill>
                  <a:srgbClr val="F37936"/>
                </a:solidFill>
                <a:latin typeface="Roboto"/>
                <a:ea typeface="Roboto"/>
                <a:cs typeface="Roboto"/>
              </a:rPr>
              <a:t> MP toolkit</a:t>
            </a:r>
            <a:r>
              <a:rPr lang="en-GB" sz="1800">
                <a:solidFill>
                  <a:schemeClr val="bg1"/>
                </a:solidFill>
                <a:latin typeface="Roboto"/>
                <a:ea typeface="Roboto"/>
                <a:cs typeface="Roboto"/>
              </a:rPr>
              <a:t> and new regional infographics.</a:t>
            </a:r>
          </a:p>
          <a:p>
            <a:pPr marL="285750" indent="-285750">
              <a:lnSpc>
                <a:spcPct val="100000"/>
              </a:lnSpc>
              <a:buFont typeface="Arial" panose="020B0604020202020204" pitchFamily="34" charset="0"/>
              <a:buChar char="•"/>
            </a:pPr>
            <a:r>
              <a:rPr lang="en-GB" sz="1800">
                <a:solidFill>
                  <a:schemeClr val="bg1"/>
                </a:solidFill>
                <a:latin typeface="Roboto"/>
                <a:ea typeface="Roboto"/>
                <a:cs typeface="Roboto"/>
              </a:rPr>
              <a:t>Respond to our quarterly </a:t>
            </a:r>
            <a:r>
              <a:rPr lang="en-GB" sz="1800" b="1">
                <a:solidFill>
                  <a:srgbClr val="F37936"/>
                </a:solidFill>
                <a:latin typeface="Roboto"/>
                <a:ea typeface="Roboto"/>
                <a:cs typeface="Roboto"/>
              </a:rPr>
              <a:t>surveys</a:t>
            </a:r>
            <a:r>
              <a:rPr lang="en-GB" sz="1800">
                <a:solidFill>
                  <a:schemeClr val="bg1"/>
                </a:solidFill>
                <a:latin typeface="Roboto"/>
                <a:ea typeface="Roboto"/>
                <a:cs typeface="Roboto"/>
              </a:rPr>
              <a:t> to ensure your voice is heard.</a:t>
            </a:r>
          </a:p>
          <a:p>
            <a:pPr marL="285750" indent="-285750">
              <a:lnSpc>
                <a:spcPct val="100000"/>
              </a:lnSpc>
              <a:buFont typeface="Arial" panose="020B0604020202020204" pitchFamily="34" charset="0"/>
              <a:buChar char="•"/>
            </a:pP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Watch our member-only </a:t>
            </a:r>
            <a:r>
              <a:rPr lang="en-GB" sz="1800" b="1">
                <a:solidFill>
                  <a:srgbClr val="F37936"/>
                </a:solidFill>
                <a:latin typeface="Roboto" panose="02000000000000000000" pitchFamily="2" charset="0"/>
                <a:ea typeface="Roboto" panose="02000000000000000000" pitchFamily="2" charset="0"/>
                <a:cs typeface="Roboto" panose="02000000000000000000" pitchFamily="2" charset="0"/>
              </a:rPr>
              <a:t>webinars</a:t>
            </a: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 </a:t>
            </a:r>
            <a:r>
              <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rPr>
              <a:t>– so far, we’ve heard expert insights from</a:t>
            </a: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 </a:t>
            </a:r>
            <a:endPar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1">
              <a:lnSpc>
                <a:spcPct val="100000"/>
              </a:lnSpc>
            </a:pPr>
            <a:r>
              <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rPr>
              <a:t>Guy </a:t>
            </a:r>
            <a:r>
              <a:rPr lang="en-GB" sz="1800" b="0" i="0" err="1">
                <a:solidFill>
                  <a:schemeClr val="bg1"/>
                </a:solidFill>
                <a:effectLst/>
                <a:latin typeface="Roboto" panose="02000000000000000000" pitchFamily="2" charset="0"/>
                <a:ea typeface="Roboto" panose="02000000000000000000" pitchFamily="2" charset="0"/>
                <a:cs typeface="Roboto" panose="02000000000000000000" pitchFamily="2" charset="0"/>
              </a:rPr>
              <a:t>Horsington</a:t>
            </a:r>
            <a:r>
              <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rPr>
              <a:t>, Deputy Director for the Private </a:t>
            </a: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R</a:t>
            </a:r>
            <a:r>
              <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rPr>
              <a:t>ented Sector,</a:t>
            </a: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 </a:t>
            </a:r>
            <a:r>
              <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rPr>
              <a:t>MHCLG</a:t>
            </a:r>
          </a:p>
          <a:p>
            <a:pPr lvl="1">
              <a:lnSpc>
                <a:spcPct val="100000"/>
              </a:lnSpc>
              <a:spcBef>
                <a:spcPts val="1000"/>
              </a:spcBef>
            </a:pPr>
            <a:r>
              <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rPr>
              <a:t>Rik Smith, Director of Tenancy Services, </a:t>
            </a:r>
            <a:r>
              <a:rPr lang="en-GB" sz="1800" b="0" i="0" err="1">
                <a:solidFill>
                  <a:schemeClr val="bg1"/>
                </a:solidFill>
                <a:effectLst/>
                <a:latin typeface="Roboto" panose="02000000000000000000" pitchFamily="2" charset="0"/>
                <a:ea typeface="Roboto" panose="02000000000000000000" pitchFamily="2" charset="0"/>
                <a:cs typeface="Roboto" panose="02000000000000000000" pitchFamily="2" charset="0"/>
              </a:rPr>
              <a:t>Goodlord</a:t>
            </a:r>
            <a:endParaRPr lang="en-GB" sz="1800" b="0" i="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1">
              <a:lnSpc>
                <a:spcPct val="100000"/>
              </a:lnSpc>
              <a:spcBef>
                <a:spcPts val="1000"/>
              </a:spcBef>
            </a:pP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Carly Jermyn, CEO and Solicitor, Woodstock Legal Services</a:t>
            </a:r>
          </a:p>
          <a:p>
            <a:pPr lvl="1">
              <a:lnSpc>
                <a:spcPct val="100000"/>
              </a:lnSpc>
              <a:spcBef>
                <a:spcPts val="1000"/>
              </a:spcBef>
            </a:pP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Christian </a:t>
            </a:r>
            <a:r>
              <a:rPr lang="en-GB" sz="1800" err="1">
                <a:solidFill>
                  <a:schemeClr val="bg1"/>
                </a:solidFill>
                <a:latin typeface="Roboto" panose="02000000000000000000" pitchFamily="2" charset="0"/>
                <a:ea typeface="Roboto" panose="02000000000000000000" pitchFamily="2" charset="0"/>
                <a:cs typeface="Roboto" panose="02000000000000000000" pitchFamily="2" charset="0"/>
              </a:rPr>
              <a:t>Balshen</a:t>
            </a:r>
            <a:r>
              <a:rPr lang="en-GB" sz="1800">
                <a:solidFill>
                  <a:schemeClr val="bg1"/>
                </a:solidFill>
                <a:latin typeface="Roboto" panose="02000000000000000000" pitchFamily="2" charset="0"/>
                <a:ea typeface="Roboto" panose="02000000000000000000" pitchFamily="2" charset="0"/>
                <a:cs typeface="Roboto" panose="02000000000000000000" pitchFamily="2" charset="0"/>
              </a:rPr>
              <a:t>, Head of Lettings, Rightmove</a:t>
            </a:r>
          </a:p>
        </p:txBody>
      </p:sp>
      <p:pic>
        <p:nvPicPr>
          <p:cNvPr id="6" name="Picture 5">
            <a:extLst>
              <a:ext uri="{FF2B5EF4-FFF2-40B4-BE49-F238E27FC236}">
                <a16:creationId xmlns:a16="http://schemas.microsoft.com/office/drawing/2014/main" id="{0E76730A-5DCA-C778-323D-BBAB396107EE}"/>
              </a:ext>
            </a:extLst>
          </p:cNvPr>
          <p:cNvPicPr>
            <a:picLocks noChangeAspect="1"/>
          </p:cNvPicPr>
          <p:nvPr/>
        </p:nvPicPr>
        <p:blipFill>
          <a:blip r:embed="rId2"/>
          <a:stretch>
            <a:fillRect/>
          </a:stretch>
        </p:blipFill>
        <p:spPr>
          <a:xfrm>
            <a:off x="8311228" y="0"/>
            <a:ext cx="3857625" cy="6858000"/>
          </a:xfrm>
          <a:prstGeom prst="rect">
            <a:avLst/>
          </a:prstGeom>
        </p:spPr>
      </p:pic>
      <p:pic>
        <p:nvPicPr>
          <p:cNvPr id="4" name="Picture 3">
            <a:extLst>
              <a:ext uri="{FF2B5EF4-FFF2-40B4-BE49-F238E27FC236}">
                <a16:creationId xmlns:a16="http://schemas.microsoft.com/office/drawing/2014/main" id="{6D17A8E8-2E54-EEF2-B048-9F5544EDC47D}"/>
              </a:ext>
            </a:extLst>
          </p:cNvPr>
          <p:cNvPicPr>
            <a:picLocks noChangeAspect="1"/>
          </p:cNvPicPr>
          <p:nvPr/>
        </p:nvPicPr>
        <p:blipFill>
          <a:blip r:embed="rId3"/>
          <a:stretch>
            <a:fillRect/>
          </a:stretch>
        </p:blipFill>
        <p:spPr>
          <a:xfrm>
            <a:off x="497537" y="548727"/>
            <a:ext cx="595397" cy="755354"/>
          </a:xfrm>
          <a:prstGeom prst="rect">
            <a:avLst/>
          </a:prstGeom>
        </p:spPr>
      </p:pic>
    </p:spTree>
    <p:extLst>
      <p:ext uri="{BB962C8B-B14F-4D97-AF65-F5344CB8AC3E}">
        <p14:creationId xmlns:p14="http://schemas.microsoft.com/office/powerpoint/2010/main" val="193454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 name="Data 21">
            <a:extLst>
              <a:ext uri="{FF2B5EF4-FFF2-40B4-BE49-F238E27FC236}">
                <a16:creationId xmlns:a16="http://schemas.microsoft.com/office/drawing/2014/main" id="{B67BC354-FAB8-46FD-8169-A1637BF5319B}"/>
              </a:ext>
            </a:extLst>
          </p:cNvPr>
          <p:cNvSpPr/>
          <p:nvPr/>
        </p:nvSpPr>
        <p:spPr>
          <a:xfrm>
            <a:off x="9293469" y="0"/>
            <a:ext cx="2915021" cy="685800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 name="connsiteX0" fmla="*/ 0 w 13650"/>
              <a:gd name="connsiteY0" fmla="*/ 10021 h 10061"/>
              <a:gd name="connsiteX1" fmla="*/ 3548 w 13650"/>
              <a:gd name="connsiteY1" fmla="*/ 0 h 10061"/>
              <a:gd name="connsiteX2" fmla="*/ 13647 w 13650"/>
              <a:gd name="connsiteY2" fmla="*/ 21 h 10061"/>
              <a:gd name="connsiteX3" fmla="*/ 13631 w 13650"/>
              <a:gd name="connsiteY3" fmla="*/ 10061 h 10061"/>
              <a:gd name="connsiteX4" fmla="*/ 0 w 13650"/>
              <a:gd name="connsiteY4" fmla="*/ 10021 h 10061"/>
              <a:gd name="connsiteX0" fmla="*/ 0 w 13631"/>
              <a:gd name="connsiteY0" fmla="*/ 10021 h 10061"/>
              <a:gd name="connsiteX1" fmla="*/ 3548 w 13631"/>
              <a:gd name="connsiteY1" fmla="*/ 0 h 10061"/>
              <a:gd name="connsiteX2" fmla="*/ 9421 w 13631"/>
              <a:gd name="connsiteY2" fmla="*/ 21 h 10061"/>
              <a:gd name="connsiteX3" fmla="*/ 13631 w 13631"/>
              <a:gd name="connsiteY3" fmla="*/ 10061 h 10061"/>
              <a:gd name="connsiteX4" fmla="*/ 0 w 13631"/>
              <a:gd name="connsiteY4" fmla="*/ 10021 h 10061"/>
              <a:gd name="connsiteX0" fmla="*/ 0 w 9529"/>
              <a:gd name="connsiteY0" fmla="*/ 10021 h 10245"/>
              <a:gd name="connsiteX1" fmla="*/ 3548 w 9529"/>
              <a:gd name="connsiteY1" fmla="*/ 0 h 10245"/>
              <a:gd name="connsiteX2" fmla="*/ 9421 w 9529"/>
              <a:gd name="connsiteY2" fmla="*/ 21 h 10245"/>
              <a:gd name="connsiteX3" fmla="*/ 9525 w 9529"/>
              <a:gd name="connsiteY3" fmla="*/ 10245 h 10245"/>
              <a:gd name="connsiteX4" fmla="*/ 0 w 9529"/>
              <a:gd name="connsiteY4" fmla="*/ 10021 h 10245"/>
              <a:gd name="connsiteX0" fmla="*/ 0 w 10031"/>
              <a:gd name="connsiteY0" fmla="*/ 9781 h 9791"/>
              <a:gd name="connsiteX1" fmla="*/ 3723 w 10031"/>
              <a:gd name="connsiteY1" fmla="*/ 0 h 9791"/>
              <a:gd name="connsiteX2" fmla="*/ 9887 w 10031"/>
              <a:gd name="connsiteY2" fmla="*/ 20 h 9791"/>
              <a:gd name="connsiteX3" fmla="*/ 10027 w 10031"/>
              <a:gd name="connsiteY3" fmla="*/ 9791 h 9791"/>
              <a:gd name="connsiteX4" fmla="*/ 0 w 10031"/>
              <a:gd name="connsiteY4" fmla="*/ 9781 h 9791"/>
              <a:gd name="connsiteX0" fmla="*/ 0 w 10000"/>
              <a:gd name="connsiteY0" fmla="*/ 10062 h 10072"/>
              <a:gd name="connsiteX1" fmla="*/ 3711 w 10000"/>
              <a:gd name="connsiteY1" fmla="*/ 72 h 10072"/>
              <a:gd name="connsiteX2" fmla="*/ 9887 w 10000"/>
              <a:gd name="connsiteY2" fmla="*/ 0 h 10072"/>
              <a:gd name="connsiteX3" fmla="*/ 9996 w 10000"/>
              <a:gd name="connsiteY3" fmla="*/ 10072 h 10072"/>
              <a:gd name="connsiteX4" fmla="*/ 0 w 10000"/>
              <a:gd name="connsiteY4" fmla="*/ 10062 h 10072"/>
              <a:gd name="connsiteX0" fmla="*/ 0 w 10000"/>
              <a:gd name="connsiteY0" fmla="*/ 10024 h 10034"/>
              <a:gd name="connsiteX1" fmla="*/ 3711 w 10000"/>
              <a:gd name="connsiteY1" fmla="*/ 34 h 10034"/>
              <a:gd name="connsiteX2" fmla="*/ 9861 w 10000"/>
              <a:gd name="connsiteY2" fmla="*/ 0 h 10034"/>
              <a:gd name="connsiteX3" fmla="*/ 9996 w 10000"/>
              <a:gd name="connsiteY3" fmla="*/ 10034 h 10034"/>
              <a:gd name="connsiteX4" fmla="*/ 0 w 10000"/>
              <a:gd name="connsiteY4" fmla="*/ 10024 h 10034"/>
              <a:gd name="connsiteX0" fmla="*/ 0 w 10000"/>
              <a:gd name="connsiteY0" fmla="*/ 9996 h 10006"/>
              <a:gd name="connsiteX1" fmla="*/ 3711 w 10000"/>
              <a:gd name="connsiteY1" fmla="*/ 6 h 10006"/>
              <a:gd name="connsiteX2" fmla="*/ 9866 w 10000"/>
              <a:gd name="connsiteY2" fmla="*/ 0 h 10006"/>
              <a:gd name="connsiteX3" fmla="*/ 9996 w 10000"/>
              <a:gd name="connsiteY3" fmla="*/ 10006 h 10006"/>
              <a:gd name="connsiteX4" fmla="*/ 0 w 10000"/>
              <a:gd name="connsiteY4" fmla="*/ 9996 h 10006"/>
              <a:gd name="connsiteX0" fmla="*/ 0 w 10000"/>
              <a:gd name="connsiteY0" fmla="*/ 9999 h 10009"/>
              <a:gd name="connsiteX1" fmla="*/ 3716 w 10000"/>
              <a:gd name="connsiteY1" fmla="*/ 0 h 10009"/>
              <a:gd name="connsiteX2" fmla="*/ 9866 w 10000"/>
              <a:gd name="connsiteY2" fmla="*/ 3 h 10009"/>
              <a:gd name="connsiteX3" fmla="*/ 9996 w 10000"/>
              <a:gd name="connsiteY3" fmla="*/ 10009 h 10009"/>
              <a:gd name="connsiteX4" fmla="*/ 0 w 10000"/>
              <a:gd name="connsiteY4" fmla="*/ 9999 h 10009"/>
              <a:gd name="connsiteX0" fmla="*/ 0 w 9996"/>
              <a:gd name="connsiteY0" fmla="*/ 9999 h 10009"/>
              <a:gd name="connsiteX1" fmla="*/ 3716 w 9996"/>
              <a:gd name="connsiteY1" fmla="*/ 0 h 10009"/>
              <a:gd name="connsiteX2" fmla="*/ 6059 w 9996"/>
              <a:gd name="connsiteY2" fmla="*/ 16 h 10009"/>
              <a:gd name="connsiteX3" fmla="*/ 9996 w 9996"/>
              <a:gd name="connsiteY3" fmla="*/ 10009 h 10009"/>
              <a:gd name="connsiteX4" fmla="*/ 0 w 9996"/>
              <a:gd name="connsiteY4" fmla="*/ 9999 h 10009"/>
              <a:gd name="connsiteX0" fmla="*/ 0 w 10000"/>
              <a:gd name="connsiteY0" fmla="*/ 9990 h 10000"/>
              <a:gd name="connsiteX1" fmla="*/ 3717 w 10000"/>
              <a:gd name="connsiteY1" fmla="*/ 0 h 10000"/>
              <a:gd name="connsiteX2" fmla="*/ 5719 w 10000"/>
              <a:gd name="connsiteY2" fmla="*/ 3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5198 w 10000"/>
              <a:gd name="connsiteY2" fmla="*/ 16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4499 w 10000"/>
              <a:gd name="connsiteY2" fmla="*/ 29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4143 w 10000"/>
              <a:gd name="connsiteY2" fmla="*/ 42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4335 w 10000"/>
              <a:gd name="connsiteY2" fmla="*/ 42 h 10000"/>
              <a:gd name="connsiteX3" fmla="*/ 10000 w 10000"/>
              <a:gd name="connsiteY3" fmla="*/ 10000 h 10000"/>
              <a:gd name="connsiteX4" fmla="*/ 0 w 10000"/>
              <a:gd name="connsiteY4" fmla="*/ 9990 h 10000"/>
              <a:gd name="connsiteX0" fmla="*/ 0 w 4335"/>
              <a:gd name="connsiteY0" fmla="*/ 9990 h 10013"/>
              <a:gd name="connsiteX1" fmla="*/ 3717 w 4335"/>
              <a:gd name="connsiteY1" fmla="*/ 0 h 10013"/>
              <a:gd name="connsiteX2" fmla="*/ 4335 w 4335"/>
              <a:gd name="connsiteY2" fmla="*/ 42 h 10013"/>
              <a:gd name="connsiteX3" fmla="*/ 4274 w 4335"/>
              <a:gd name="connsiteY3" fmla="*/ 10013 h 10013"/>
              <a:gd name="connsiteX4" fmla="*/ 0 w 4335"/>
              <a:gd name="connsiteY4" fmla="*/ 9990 h 10013"/>
              <a:gd name="connsiteX0" fmla="*/ 0 w 10045"/>
              <a:gd name="connsiteY0" fmla="*/ 9977 h 10013"/>
              <a:gd name="connsiteX1" fmla="*/ 8574 w 10045"/>
              <a:gd name="connsiteY1" fmla="*/ 0 h 10013"/>
              <a:gd name="connsiteX2" fmla="*/ 10000 w 10045"/>
              <a:gd name="connsiteY2" fmla="*/ 42 h 10013"/>
              <a:gd name="connsiteX3" fmla="*/ 10017 w 10045"/>
              <a:gd name="connsiteY3" fmla="*/ 10013 h 10013"/>
              <a:gd name="connsiteX4" fmla="*/ 0 w 10045"/>
              <a:gd name="connsiteY4" fmla="*/ 9977 h 10013"/>
              <a:gd name="connsiteX0" fmla="*/ 0 w 10072"/>
              <a:gd name="connsiteY0" fmla="*/ 9977 h 10026"/>
              <a:gd name="connsiteX1" fmla="*/ 8574 w 10072"/>
              <a:gd name="connsiteY1" fmla="*/ 0 h 10026"/>
              <a:gd name="connsiteX2" fmla="*/ 10000 w 10072"/>
              <a:gd name="connsiteY2" fmla="*/ 42 h 10026"/>
              <a:gd name="connsiteX3" fmla="*/ 10049 w 10072"/>
              <a:gd name="connsiteY3" fmla="*/ 10026 h 10026"/>
              <a:gd name="connsiteX4" fmla="*/ 0 w 10072"/>
              <a:gd name="connsiteY4" fmla="*/ 9977 h 10026"/>
              <a:gd name="connsiteX0" fmla="*/ 0 w 10072"/>
              <a:gd name="connsiteY0" fmla="*/ 9977 h 10026"/>
              <a:gd name="connsiteX1" fmla="*/ 8574 w 10072"/>
              <a:gd name="connsiteY1" fmla="*/ 0 h 10026"/>
              <a:gd name="connsiteX2" fmla="*/ 10000 w 10072"/>
              <a:gd name="connsiteY2" fmla="*/ 0 h 10026"/>
              <a:gd name="connsiteX3" fmla="*/ 10049 w 10072"/>
              <a:gd name="connsiteY3" fmla="*/ 10026 h 10026"/>
              <a:gd name="connsiteX4" fmla="*/ 0 w 10072"/>
              <a:gd name="connsiteY4" fmla="*/ 9977 h 10026"/>
              <a:gd name="connsiteX0" fmla="*/ 0 w 10072"/>
              <a:gd name="connsiteY0" fmla="*/ 9977 h 9994"/>
              <a:gd name="connsiteX1" fmla="*/ 8574 w 10072"/>
              <a:gd name="connsiteY1" fmla="*/ 0 h 9994"/>
              <a:gd name="connsiteX2" fmla="*/ 10000 w 10072"/>
              <a:gd name="connsiteY2" fmla="*/ 0 h 9994"/>
              <a:gd name="connsiteX3" fmla="*/ 10049 w 10072"/>
              <a:gd name="connsiteY3" fmla="*/ 9994 h 9994"/>
              <a:gd name="connsiteX4" fmla="*/ 0 w 10072"/>
              <a:gd name="connsiteY4" fmla="*/ 9977 h 9994"/>
              <a:gd name="connsiteX0" fmla="*/ 0 w 10001"/>
              <a:gd name="connsiteY0" fmla="*/ 9983 h 9991"/>
              <a:gd name="connsiteX1" fmla="*/ 8513 w 10001"/>
              <a:gd name="connsiteY1" fmla="*/ 0 h 9991"/>
              <a:gd name="connsiteX2" fmla="*/ 9929 w 10001"/>
              <a:gd name="connsiteY2" fmla="*/ 0 h 9991"/>
              <a:gd name="connsiteX3" fmla="*/ 9977 w 10001"/>
              <a:gd name="connsiteY3" fmla="*/ 9991 h 9991"/>
              <a:gd name="connsiteX4" fmla="*/ 0 w 10001"/>
              <a:gd name="connsiteY4" fmla="*/ 9983 h 9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9991">
                <a:moveTo>
                  <a:pt x="0" y="9983"/>
                </a:moveTo>
                <a:lnTo>
                  <a:pt x="8513" y="0"/>
                </a:lnTo>
                <a:lnTo>
                  <a:pt x="9929" y="0"/>
                </a:lnTo>
                <a:cubicBezTo>
                  <a:pt x="9924" y="3364"/>
                  <a:pt x="10053" y="6659"/>
                  <a:pt x="9977" y="9991"/>
                </a:cubicBezTo>
                <a:lnTo>
                  <a:pt x="0" y="9983"/>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71EC458A-FE75-1D6C-27EB-4AA9FC487E96}"/>
              </a:ext>
            </a:extLst>
          </p:cNvPr>
          <p:cNvSpPr txBox="1">
            <a:spLocks/>
          </p:cNvSpPr>
          <p:nvPr/>
        </p:nvSpPr>
        <p:spPr>
          <a:xfrm>
            <a:off x="1031918" y="681039"/>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rgbClr val="F37321"/>
                </a:solidFill>
                <a:latin typeface="Roboto" panose="02000000000000000000" pitchFamily="2" charset="0"/>
                <a:ea typeface="Roboto" panose="02000000000000000000" pitchFamily="2" charset="0"/>
              </a:rPr>
              <a:t>Our vision, mission &amp; values </a:t>
            </a:r>
          </a:p>
        </p:txBody>
      </p:sp>
      <p:sp>
        <p:nvSpPr>
          <p:cNvPr id="4" name="Content Placeholder 2">
            <a:extLst>
              <a:ext uri="{FF2B5EF4-FFF2-40B4-BE49-F238E27FC236}">
                <a16:creationId xmlns:a16="http://schemas.microsoft.com/office/drawing/2014/main" id="{BDC795A2-1DF5-DE60-DD7B-25F509C2C840}"/>
              </a:ext>
            </a:extLst>
          </p:cNvPr>
          <p:cNvSpPr txBox="1">
            <a:spLocks/>
          </p:cNvSpPr>
          <p:nvPr/>
        </p:nvSpPr>
        <p:spPr>
          <a:xfrm>
            <a:off x="736884" y="1893666"/>
            <a:ext cx="5111727" cy="44243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133350" indent="0" algn="l">
              <a:lnSpc>
                <a:spcPct val="95000"/>
              </a:lnSpc>
              <a:spcBef>
                <a:spcPts val="0"/>
              </a:spcBef>
              <a:buNone/>
            </a:pPr>
            <a:r>
              <a:rPr lang="en-GB" sz="3600" spc="-20" dirty="0">
                <a:solidFill>
                  <a:schemeClr val="bg1"/>
                </a:solidFill>
                <a:latin typeface="Roboto" panose="02000000000000000000" pitchFamily="2" charset="0"/>
                <a:ea typeface="Roboto" panose="02000000000000000000" pitchFamily="2" charset="0"/>
                <a:cs typeface="Source Sans Pro"/>
              </a:rPr>
              <a:t>Our vision is to </a:t>
            </a:r>
            <a:r>
              <a:rPr lang="en-GB" sz="3600" b="1" spc="-20" dirty="0">
                <a:solidFill>
                  <a:schemeClr val="bg1"/>
                </a:solidFill>
                <a:latin typeface="Roboto" panose="02000000000000000000" pitchFamily="2" charset="0"/>
                <a:ea typeface="Roboto" panose="02000000000000000000" pitchFamily="2" charset="0"/>
                <a:cs typeface="Source Sans Pro"/>
              </a:rPr>
              <a:t>lead a thriving rental sector</a:t>
            </a:r>
          </a:p>
          <a:p>
            <a:pPr marL="0" marR="133350" indent="0" algn="l">
              <a:lnSpc>
                <a:spcPct val="95000"/>
              </a:lnSpc>
              <a:spcBef>
                <a:spcPts val="0"/>
              </a:spcBef>
              <a:buNone/>
            </a:pPr>
            <a:endParaRPr lang="en-GB" sz="3600" spc="-20" dirty="0">
              <a:solidFill>
                <a:schemeClr val="bg1"/>
              </a:solidFill>
              <a:latin typeface="Roboto" panose="02000000000000000000" pitchFamily="2" charset="0"/>
              <a:ea typeface="Roboto" panose="02000000000000000000" pitchFamily="2" charset="0"/>
              <a:cs typeface="Source Sans Pro"/>
            </a:endParaRPr>
          </a:p>
          <a:p>
            <a:pPr marL="0" marR="133350" indent="0" algn="l">
              <a:lnSpc>
                <a:spcPct val="95000"/>
              </a:lnSpc>
              <a:spcBef>
                <a:spcPts val="0"/>
              </a:spcBef>
              <a:buNone/>
            </a:pPr>
            <a:r>
              <a:rPr lang="en-GB" sz="3600" spc="-20" dirty="0">
                <a:solidFill>
                  <a:schemeClr val="bg1"/>
                </a:solidFill>
                <a:latin typeface="Roboto" panose="02000000000000000000" pitchFamily="2" charset="0"/>
                <a:ea typeface="Roboto" panose="02000000000000000000" pitchFamily="2" charset="0"/>
                <a:cs typeface="Source Sans Pro"/>
              </a:rPr>
              <a:t>Our mission is to </a:t>
            </a:r>
            <a:r>
              <a:rPr lang="en-GB" sz="3600" b="1" spc="-20" dirty="0">
                <a:solidFill>
                  <a:schemeClr val="bg1"/>
                </a:solidFill>
                <a:latin typeface="Roboto" panose="02000000000000000000" pitchFamily="2" charset="0"/>
                <a:ea typeface="Roboto" panose="02000000000000000000" pitchFamily="2" charset="0"/>
                <a:cs typeface="Source Sans Pro"/>
              </a:rPr>
              <a:t>support and be the voice of private landlords</a:t>
            </a:r>
          </a:p>
        </p:txBody>
      </p:sp>
      <p:pic>
        <p:nvPicPr>
          <p:cNvPr id="27" name="Picture 26">
            <a:extLst>
              <a:ext uri="{FF2B5EF4-FFF2-40B4-BE49-F238E27FC236}">
                <a16:creationId xmlns:a16="http://schemas.microsoft.com/office/drawing/2014/main" id="{0CD9DAAC-5566-92F4-E134-D2B16EAACB09}"/>
              </a:ext>
            </a:extLst>
          </p:cNvPr>
          <p:cNvPicPr>
            <a:picLocks noChangeAspect="1"/>
          </p:cNvPicPr>
          <p:nvPr/>
        </p:nvPicPr>
        <p:blipFill>
          <a:blip r:embed="rId3">
            <a:biLevel thresh="25000"/>
          </a:blip>
          <a:stretch>
            <a:fillRect/>
          </a:stretch>
        </p:blipFill>
        <p:spPr>
          <a:xfrm>
            <a:off x="497537" y="548727"/>
            <a:ext cx="595397" cy="755354"/>
          </a:xfrm>
          <a:prstGeom prst="rect">
            <a:avLst/>
          </a:prstGeom>
        </p:spPr>
      </p:pic>
      <p:pic>
        <p:nvPicPr>
          <p:cNvPr id="16" name="Picture 15">
            <a:extLst>
              <a:ext uri="{FF2B5EF4-FFF2-40B4-BE49-F238E27FC236}">
                <a16:creationId xmlns:a16="http://schemas.microsoft.com/office/drawing/2014/main" id="{FC192E8E-C52D-6348-0BF3-743228AFB291}"/>
              </a:ext>
            </a:extLst>
          </p:cNvPr>
          <p:cNvPicPr>
            <a:picLocks noChangeAspect="1"/>
          </p:cNvPicPr>
          <p:nvPr/>
        </p:nvPicPr>
        <p:blipFill>
          <a:blip r:embed="rId4"/>
          <a:stretch>
            <a:fillRect/>
          </a:stretch>
        </p:blipFill>
        <p:spPr>
          <a:xfrm>
            <a:off x="258793" y="5944032"/>
            <a:ext cx="1546249" cy="839804"/>
          </a:xfrm>
          <a:prstGeom prst="rect">
            <a:avLst/>
          </a:prstGeom>
        </p:spPr>
      </p:pic>
      <p:sp>
        <p:nvSpPr>
          <p:cNvPr id="17" name="Content Placeholder 2">
            <a:extLst>
              <a:ext uri="{FF2B5EF4-FFF2-40B4-BE49-F238E27FC236}">
                <a16:creationId xmlns:a16="http://schemas.microsoft.com/office/drawing/2014/main" id="{7C460386-4644-D940-19F3-4E2A233AFB12}"/>
              </a:ext>
            </a:extLst>
          </p:cNvPr>
          <p:cNvSpPr txBox="1">
            <a:spLocks/>
          </p:cNvSpPr>
          <p:nvPr/>
        </p:nvSpPr>
        <p:spPr>
          <a:xfrm>
            <a:off x="9607843"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114F6C"/>
                </a:solidFill>
                <a:latin typeface="Roboto" panose="02000000000000000000" pitchFamily="2" charset="0"/>
                <a:ea typeface="Roboto" panose="02000000000000000000" pitchFamily="2" charset="0"/>
              </a:rPr>
              <a:t>www.nrla.org.uk</a:t>
            </a:r>
            <a:endParaRPr lang="en-US" sz="1400" b="1" kern="0" spc="100" dirty="0">
              <a:solidFill>
                <a:srgbClr val="114F6C"/>
              </a:solidFill>
              <a:latin typeface="Roboto" panose="02000000000000000000" pitchFamily="2" charset="0"/>
              <a:ea typeface="Roboto" panose="02000000000000000000" pitchFamily="2" charset="0"/>
            </a:endParaRPr>
          </a:p>
        </p:txBody>
      </p:sp>
      <p:sp>
        <p:nvSpPr>
          <p:cNvPr id="2" name="object 24">
            <a:extLst>
              <a:ext uri="{FF2B5EF4-FFF2-40B4-BE49-F238E27FC236}">
                <a16:creationId xmlns:a16="http://schemas.microsoft.com/office/drawing/2014/main" id="{BC289D68-3772-FA59-1AC2-D0941113788B}"/>
              </a:ext>
            </a:extLst>
          </p:cNvPr>
          <p:cNvSpPr txBox="1"/>
          <p:nvPr/>
        </p:nvSpPr>
        <p:spPr>
          <a:xfrm>
            <a:off x="7241957" y="2241595"/>
            <a:ext cx="6350052" cy="327013"/>
          </a:xfrm>
          <a:prstGeom prst="rect">
            <a:avLst/>
          </a:prstGeom>
        </p:spPr>
        <p:txBody>
          <a:bodyPr vert="horz" wrap="square" lIns="0" tIns="20320" rIns="0" bIns="0" rtlCol="0">
            <a:spAutoFit/>
          </a:bodyPr>
          <a:lstStyle/>
          <a:p>
            <a:pPr marR="127000">
              <a:lnSpc>
                <a:spcPct val="105000"/>
              </a:lnSpc>
            </a:pPr>
            <a:r>
              <a:rPr lang="en-GB" sz="2000" spc="-10" dirty="0">
                <a:solidFill>
                  <a:schemeClr val="bg1"/>
                </a:solidFill>
                <a:latin typeface="Roboto" panose="02000000000000000000" pitchFamily="2" charset="0"/>
                <a:ea typeface="Roboto" panose="02000000000000000000" pitchFamily="2" charset="0"/>
                <a:cs typeface="Source Sans Pro"/>
              </a:rPr>
              <a:t>Integrity</a:t>
            </a:r>
            <a:endParaRPr sz="2000" dirty="0">
              <a:solidFill>
                <a:schemeClr val="bg1"/>
              </a:solidFill>
              <a:latin typeface="Roboto" panose="02000000000000000000" pitchFamily="2" charset="0"/>
              <a:ea typeface="Roboto" panose="02000000000000000000" pitchFamily="2" charset="0"/>
              <a:cs typeface="Source Sans Pro"/>
            </a:endParaRPr>
          </a:p>
        </p:txBody>
      </p:sp>
      <p:sp>
        <p:nvSpPr>
          <p:cNvPr id="3" name="object 24">
            <a:extLst>
              <a:ext uri="{FF2B5EF4-FFF2-40B4-BE49-F238E27FC236}">
                <a16:creationId xmlns:a16="http://schemas.microsoft.com/office/drawing/2014/main" id="{7CE58F47-27CB-7032-453B-5EE8F152D6E4}"/>
              </a:ext>
            </a:extLst>
          </p:cNvPr>
          <p:cNvSpPr txBox="1"/>
          <p:nvPr/>
        </p:nvSpPr>
        <p:spPr>
          <a:xfrm>
            <a:off x="7232130" y="3344300"/>
            <a:ext cx="6089149" cy="327013"/>
          </a:xfrm>
          <a:prstGeom prst="rect">
            <a:avLst/>
          </a:prstGeom>
        </p:spPr>
        <p:txBody>
          <a:bodyPr vert="horz" wrap="square" lIns="0" tIns="20320" rIns="0" bIns="0" rtlCol="0">
            <a:spAutoFit/>
          </a:bodyPr>
          <a:lstStyle/>
          <a:p>
            <a:pPr marR="127000">
              <a:lnSpc>
                <a:spcPct val="105000"/>
              </a:lnSpc>
            </a:pPr>
            <a:r>
              <a:rPr lang="en-GB" sz="2000" spc="-10" dirty="0">
                <a:solidFill>
                  <a:schemeClr val="bg1"/>
                </a:solidFill>
                <a:latin typeface="Roboto" panose="02000000000000000000" pitchFamily="2" charset="0"/>
                <a:ea typeface="Roboto" panose="02000000000000000000" pitchFamily="2" charset="0"/>
                <a:cs typeface="Source Sans Pro"/>
              </a:rPr>
              <a:t>Professionalism</a:t>
            </a:r>
            <a:endParaRPr sz="2000" dirty="0">
              <a:solidFill>
                <a:schemeClr val="bg1"/>
              </a:solidFill>
              <a:latin typeface="Roboto" panose="02000000000000000000" pitchFamily="2" charset="0"/>
              <a:ea typeface="Roboto" panose="02000000000000000000" pitchFamily="2" charset="0"/>
              <a:cs typeface="Source Sans Pro"/>
            </a:endParaRPr>
          </a:p>
        </p:txBody>
      </p:sp>
      <p:sp>
        <p:nvSpPr>
          <p:cNvPr id="5" name="object 24">
            <a:extLst>
              <a:ext uri="{FF2B5EF4-FFF2-40B4-BE49-F238E27FC236}">
                <a16:creationId xmlns:a16="http://schemas.microsoft.com/office/drawing/2014/main" id="{1D46FD97-14EB-B9F1-99B6-83A87E7CAABA}"/>
              </a:ext>
            </a:extLst>
          </p:cNvPr>
          <p:cNvSpPr txBox="1"/>
          <p:nvPr/>
        </p:nvSpPr>
        <p:spPr>
          <a:xfrm>
            <a:off x="7232130" y="4635259"/>
            <a:ext cx="5398269" cy="327013"/>
          </a:xfrm>
          <a:prstGeom prst="rect">
            <a:avLst/>
          </a:prstGeom>
        </p:spPr>
        <p:txBody>
          <a:bodyPr vert="horz" wrap="square" lIns="0" tIns="20320" rIns="0" bIns="0" rtlCol="0">
            <a:spAutoFit/>
          </a:bodyPr>
          <a:lstStyle/>
          <a:p>
            <a:pPr marR="127000">
              <a:lnSpc>
                <a:spcPct val="105000"/>
              </a:lnSpc>
            </a:pPr>
            <a:r>
              <a:rPr lang="en-GB" sz="2000" spc="-10" dirty="0">
                <a:solidFill>
                  <a:schemeClr val="bg1"/>
                </a:solidFill>
                <a:latin typeface="Roboto" panose="02000000000000000000" pitchFamily="2" charset="0"/>
                <a:ea typeface="Roboto" panose="02000000000000000000" pitchFamily="2" charset="0"/>
                <a:cs typeface="Source Sans Pro"/>
              </a:rPr>
              <a:t>Agility</a:t>
            </a:r>
            <a:endParaRPr sz="2000" dirty="0">
              <a:solidFill>
                <a:schemeClr val="bg1"/>
              </a:solidFill>
              <a:latin typeface="Roboto" panose="02000000000000000000" pitchFamily="2" charset="0"/>
              <a:ea typeface="Roboto" panose="02000000000000000000" pitchFamily="2" charset="0"/>
              <a:cs typeface="Source Sans Pro"/>
            </a:endParaRPr>
          </a:p>
        </p:txBody>
      </p:sp>
      <p:grpSp>
        <p:nvGrpSpPr>
          <p:cNvPr id="6" name="Group 5">
            <a:extLst>
              <a:ext uri="{FF2B5EF4-FFF2-40B4-BE49-F238E27FC236}">
                <a16:creationId xmlns:a16="http://schemas.microsoft.com/office/drawing/2014/main" id="{E33E2AE6-1670-EEDF-ADBC-509D43CDDBBA}"/>
              </a:ext>
            </a:extLst>
          </p:cNvPr>
          <p:cNvGrpSpPr/>
          <p:nvPr/>
        </p:nvGrpSpPr>
        <p:grpSpPr>
          <a:xfrm>
            <a:off x="6113623" y="1928321"/>
            <a:ext cx="904492" cy="889068"/>
            <a:chOff x="7207995" y="4145768"/>
            <a:chExt cx="1000739" cy="1000739"/>
          </a:xfrm>
          <a:solidFill>
            <a:schemeClr val="tx1">
              <a:lumMod val="85000"/>
              <a:lumOff val="15000"/>
            </a:schemeClr>
          </a:solidFill>
        </p:grpSpPr>
        <p:sp>
          <p:nvSpPr>
            <p:cNvPr id="7" name="Oval 6">
              <a:extLst>
                <a:ext uri="{FF2B5EF4-FFF2-40B4-BE49-F238E27FC236}">
                  <a16:creationId xmlns:a16="http://schemas.microsoft.com/office/drawing/2014/main" id="{FE5A79EE-5DDE-E883-789F-F05B2D435B53}"/>
                </a:ext>
              </a:extLst>
            </p:cNvPr>
            <p:cNvSpPr/>
            <p:nvPr/>
          </p:nvSpPr>
          <p:spPr>
            <a:xfrm>
              <a:off x="7207995" y="4145768"/>
              <a:ext cx="1000739" cy="1000739"/>
            </a:xfrm>
            <a:prstGeom prst="ellipse">
              <a:avLst/>
            </a:prstGeom>
            <a:grp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sz="1400">
                <a:solidFill>
                  <a:srgbClr val="F37321"/>
                </a:solidFill>
                <a:latin typeface="Roboto" panose="02000000000000000000" pitchFamily="2" charset="0"/>
                <a:ea typeface="Roboto" panose="02000000000000000000" pitchFamily="2" charset="0"/>
              </a:endParaRPr>
            </a:p>
          </p:txBody>
        </p:sp>
        <p:pic>
          <p:nvPicPr>
            <p:cNvPr id="8" name="Picture 7" descr="Shield Tick outline">
              <a:extLst>
                <a:ext uri="{FF2B5EF4-FFF2-40B4-BE49-F238E27FC236}">
                  <a16:creationId xmlns:a16="http://schemas.microsoft.com/office/drawing/2014/main" id="{35191D7C-1CE7-D505-9EC9-37CAAC27BF6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01230" y="4295158"/>
              <a:ext cx="677369" cy="689120"/>
            </a:xfrm>
            <a:prstGeom prst="rect">
              <a:avLst/>
            </a:prstGeom>
            <a:grpFill/>
          </p:spPr>
        </p:pic>
      </p:grpSp>
      <p:grpSp>
        <p:nvGrpSpPr>
          <p:cNvPr id="9" name="Group 8">
            <a:extLst>
              <a:ext uri="{FF2B5EF4-FFF2-40B4-BE49-F238E27FC236}">
                <a16:creationId xmlns:a16="http://schemas.microsoft.com/office/drawing/2014/main" id="{020396B3-BAA0-52E1-B7A3-2894E4F47977}"/>
              </a:ext>
            </a:extLst>
          </p:cNvPr>
          <p:cNvGrpSpPr/>
          <p:nvPr/>
        </p:nvGrpSpPr>
        <p:grpSpPr>
          <a:xfrm>
            <a:off x="6127191" y="3081545"/>
            <a:ext cx="904492" cy="889068"/>
            <a:chOff x="7207995" y="4145768"/>
            <a:chExt cx="1000739" cy="1000739"/>
          </a:xfrm>
          <a:solidFill>
            <a:schemeClr val="tx1">
              <a:lumMod val="85000"/>
              <a:lumOff val="15000"/>
            </a:schemeClr>
          </a:solidFill>
        </p:grpSpPr>
        <p:sp>
          <p:nvSpPr>
            <p:cNvPr id="10" name="Oval 9">
              <a:extLst>
                <a:ext uri="{FF2B5EF4-FFF2-40B4-BE49-F238E27FC236}">
                  <a16:creationId xmlns:a16="http://schemas.microsoft.com/office/drawing/2014/main" id="{1379900C-B040-8374-0810-D9B3CCB6AB54}"/>
                </a:ext>
              </a:extLst>
            </p:cNvPr>
            <p:cNvSpPr/>
            <p:nvPr/>
          </p:nvSpPr>
          <p:spPr>
            <a:xfrm>
              <a:off x="7207995" y="4145768"/>
              <a:ext cx="1000739" cy="1000739"/>
            </a:xfrm>
            <a:prstGeom prst="ellipse">
              <a:avLst/>
            </a:prstGeom>
            <a:grp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sz="1400">
                <a:solidFill>
                  <a:schemeClr val="bg1"/>
                </a:solidFill>
                <a:latin typeface="Roboto" panose="02000000000000000000" pitchFamily="2" charset="0"/>
                <a:ea typeface="Roboto" panose="02000000000000000000" pitchFamily="2" charset="0"/>
              </a:endParaRPr>
            </a:p>
          </p:txBody>
        </p:sp>
        <p:pic>
          <p:nvPicPr>
            <p:cNvPr id="13" name="Picture 12" descr="Handshake outline">
              <a:extLst>
                <a:ext uri="{FF2B5EF4-FFF2-40B4-BE49-F238E27FC236}">
                  <a16:creationId xmlns:a16="http://schemas.microsoft.com/office/drawing/2014/main" id="{CBF336DF-E6A7-1F04-D892-0B2F45AF02F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77830" y="4300737"/>
              <a:ext cx="679022" cy="690802"/>
            </a:xfrm>
            <a:prstGeom prst="rect">
              <a:avLst/>
            </a:prstGeom>
            <a:grpFill/>
          </p:spPr>
        </p:pic>
      </p:grpSp>
      <p:grpSp>
        <p:nvGrpSpPr>
          <p:cNvPr id="15" name="Group 14">
            <a:extLst>
              <a:ext uri="{FF2B5EF4-FFF2-40B4-BE49-F238E27FC236}">
                <a16:creationId xmlns:a16="http://schemas.microsoft.com/office/drawing/2014/main" id="{F2890362-6951-9EC6-900D-A5ACDAFA60F8}"/>
              </a:ext>
            </a:extLst>
          </p:cNvPr>
          <p:cNvGrpSpPr/>
          <p:nvPr/>
        </p:nvGrpSpPr>
        <p:grpSpPr>
          <a:xfrm>
            <a:off x="6096000" y="4323752"/>
            <a:ext cx="904492" cy="889068"/>
            <a:chOff x="7207995" y="4145768"/>
            <a:chExt cx="1000739" cy="1000739"/>
          </a:xfrm>
          <a:solidFill>
            <a:schemeClr val="tx1">
              <a:lumMod val="85000"/>
              <a:lumOff val="15000"/>
            </a:schemeClr>
          </a:solidFill>
        </p:grpSpPr>
        <p:sp>
          <p:nvSpPr>
            <p:cNvPr id="18" name="Oval 17">
              <a:extLst>
                <a:ext uri="{FF2B5EF4-FFF2-40B4-BE49-F238E27FC236}">
                  <a16:creationId xmlns:a16="http://schemas.microsoft.com/office/drawing/2014/main" id="{57E7A3D8-DB54-5D6C-98AD-E9E90FCD0B1E}"/>
                </a:ext>
              </a:extLst>
            </p:cNvPr>
            <p:cNvSpPr/>
            <p:nvPr/>
          </p:nvSpPr>
          <p:spPr>
            <a:xfrm>
              <a:off x="7207995" y="4145768"/>
              <a:ext cx="1000739" cy="1000739"/>
            </a:xfrm>
            <a:prstGeom prst="ellipse">
              <a:avLst/>
            </a:prstGeom>
            <a:grp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sz="1400">
                <a:solidFill>
                  <a:schemeClr val="bg1"/>
                </a:solidFill>
                <a:latin typeface="Roboto" panose="02000000000000000000" pitchFamily="2" charset="0"/>
                <a:ea typeface="Roboto" panose="02000000000000000000" pitchFamily="2" charset="0"/>
              </a:endParaRPr>
            </a:p>
          </p:txBody>
        </p:sp>
        <p:pic>
          <p:nvPicPr>
            <p:cNvPr id="19" name="Picture 18">
              <a:extLst>
                <a:ext uri="{FF2B5EF4-FFF2-40B4-BE49-F238E27FC236}">
                  <a16:creationId xmlns:a16="http://schemas.microsoft.com/office/drawing/2014/main" id="{4899D20B-E399-F434-CE2C-CA6704F8E522}"/>
                </a:ext>
              </a:extLst>
            </p:cNvPr>
            <p:cNvPicPr>
              <a:picLocks noChangeAspect="1"/>
            </p:cNvPicPr>
            <p:nvPr/>
          </p:nvPicPr>
          <p:blipFill>
            <a:blip r:embed="rId9" cstate="hqprint">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372694" y="4300736"/>
              <a:ext cx="677369" cy="690802"/>
            </a:xfrm>
            <a:prstGeom prst="rect">
              <a:avLst/>
            </a:prstGeom>
            <a:grpFill/>
          </p:spPr>
        </p:pic>
      </p:grpSp>
      <p:sp>
        <p:nvSpPr>
          <p:cNvPr id="12" name="object 24">
            <a:extLst>
              <a:ext uri="{FF2B5EF4-FFF2-40B4-BE49-F238E27FC236}">
                <a16:creationId xmlns:a16="http://schemas.microsoft.com/office/drawing/2014/main" id="{F5992167-80DB-BA04-BEF4-132F18D0E1CA}"/>
              </a:ext>
            </a:extLst>
          </p:cNvPr>
          <p:cNvSpPr txBox="1"/>
          <p:nvPr/>
        </p:nvSpPr>
        <p:spPr>
          <a:xfrm>
            <a:off x="10564177" y="2611312"/>
            <a:ext cx="5398269" cy="327013"/>
          </a:xfrm>
          <a:prstGeom prst="rect">
            <a:avLst/>
          </a:prstGeom>
        </p:spPr>
        <p:txBody>
          <a:bodyPr vert="horz" wrap="square" lIns="0" tIns="20320" rIns="0" bIns="0" rtlCol="0">
            <a:spAutoFit/>
          </a:bodyPr>
          <a:lstStyle/>
          <a:p>
            <a:pPr marR="127000">
              <a:lnSpc>
                <a:spcPct val="105000"/>
              </a:lnSpc>
            </a:pPr>
            <a:r>
              <a:rPr lang="en-GB" sz="2000" spc="-10" dirty="0">
                <a:solidFill>
                  <a:schemeClr val="bg1"/>
                </a:solidFill>
                <a:latin typeface="Roboto" panose="02000000000000000000" pitchFamily="2" charset="0"/>
                <a:ea typeface="Roboto" panose="02000000000000000000" pitchFamily="2" charset="0"/>
                <a:cs typeface="Source Sans Pro"/>
              </a:rPr>
              <a:t>Leadership</a:t>
            </a:r>
            <a:endParaRPr sz="2000" dirty="0">
              <a:solidFill>
                <a:schemeClr val="bg1"/>
              </a:solidFill>
              <a:latin typeface="Roboto" panose="02000000000000000000" pitchFamily="2" charset="0"/>
              <a:ea typeface="Roboto" panose="02000000000000000000" pitchFamily="2" charset="0"/>
              <a:cs typeface="Source Sans Pro"/>
            </a:endParaRPr>
          </a:p>
        </p:txBody>
      </p:sp>
      <p:sp>
        <p:nvSpPr>
          <p:cNvPr id="20" name="object 24">
            <a:extLst>
              <a:ext uri="{FF2B5EF4-FFF2-40B4-BE49-F238E27FC236}">
                <a16:creationId xmlns:a16="http://schemas.microsoft.com/office/drawing/2014/main" id="{5A116E63-B6AD-5D25-C226-8FEAF6F871FF}"/>
              </a:ext>
            </a:extLst>
          </p:cNvPr>
          <p:cNvSpPr txBox="1"/>
          <p:nvPr/>
        </p:nvSpPr>
        <p:spPr>
          <a:xfrm>
            <a:off x="10564177" y="3825404"/>
            <a:ext cx="5398269" cy="327013"/>
          </a:xfrm>
          <a:prstGeom prst="rect">
            <a:avLst/>
          </a:prstGeom>
        </p:spPr>
        <p:txBody>
          <a:bodyPr vert="horz" wrap="square" lIns="0" tIns="20320" rIns="0" bIns="0" rtlCol="0">
            <a:spAutoFit/>
          </a:bodyPr>
          <a:lstStyle/>
          <a:p>
            <a:pPr marR="127000">
              <a:lnSpc>
                <a:spcPct val="105000"/>
              </a:lnSpc>
            </a:pPr>
            <a:r>
              <a:rPr lang="en-GB" sz="2000" spc="-10" dirty="0">
                <a:solidFill>
                  <a:schemeClr val="bg1"/>
                </a:solidFill>
                <a:latin typeface="Roboto" panose="02000000000000000000" pitchFamily="2" charset="0"/>
                <a:ea typeface="Roboto" panose="02000000000000000000" pitchFamily="2" charset="0"/>
                <a:cs typeface="Source Sans Pro"/>
              </a:rPr>
              <a:t>Inclusivity</a:t>
            </a:r>
            <a:endParaRPr sz="2000" dirty="0">
              <a:solidFill>
                <a:schemeClr val="bg1"/>
              </a:solidFill>
              <a:latin typeface="Roboto" panose="02000000000000000000" pitchFamily="2" charset="0"/>
              <a:ea typeface="Roboto" panose="02000000000000000000" pitchFamily="2" charset="0"/>
              <a:cs typeface="Source Sans Pro"/>
            </a:endParaRPr>
          </a:p>
        </p:txBody>
      </p:sp>
      <p:grpSp>
        <p:nvGrpSpPr>
          <p:cNvPr id="24" name="Group 23">
            <a:extLst>
              <a:ext uri="{FF2B5EF4-FFF2-40B4-BE49-F238E27FC236}">
                <a16:creationId xmlns:a16="http://schemas.microsoft.com/office/drawing/2014/main" id="{3A606D08-A8AF-920B-7E84-BCA36F74666A}"/>
              </a:ext>
            </a:extLst>
          </p:cNvPr>
          <p:cNvGrpSpPr/>
          <p:nvPr/>
        </p:nvGrpSpPr>
        <p:grpSpPr>
          <a:xfrm>
            <a:off x="9311066" y="3580164"/>
            <a:ext cx="904492" cy="889068"/>
            <a:chOff x="7207995" y="4145768"/>
            <a:chExt cx="1000739" cy="1000739"/>
          </a:xfrm>
          <a:solidFill>
            <a:schemeClr val="tx1">
              <a:lumMod val="85000"/>
              <a:lumOff val="15000"/>
            </a:schemeClr>
          </a:solidFill>
        </p:grpSpPr>
        <p:sp>
          <p:nvSpPr>
            <p:cNvPr id="25" name="Oval 24">
              <a:extLst>
                <a:ext uri="{FF2B5EF4-FFF2-40B4-BE49-F238E27FC236}">
                  <a16:creationId xmlns:a16="http://schemas.microsoft.com/office/drawing/2014/main" id="{FDB553E0-A8C1-45DD-1E98-4A1EA2F87EA0}"/>
                </a:ext>
              </a:extLst>
            </p:cNvPr>
            <p:cNvSpPr/>
            <p:nvPr/>
          </p:nvSpPr>
          <p:spPr>
            <a:xfrm>
              <a:off x="7207995" y="4145768"/>
              <a:ext cx="1000739" cy="1000739"/>
            </a:xfrm>
            <a:prstGeom prst="ellipse">
              <a:avLst/>
            </a:prstGeom>
            <a:grp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sz="1400">
                <a:solidFill>
                  <a:srgbClr val="F37321"/>
                </a:solidFill>
                <a:latin typeface="Roboto" panose="02000000000000000000" pitchFamily="2" charset="0"/>
                <a:ea typeface="Roboto" panose="02000000000000000000" pitchFamily="2" charset="0"/>
              </a:endParaRPr>
            </a:p>
          </p:txBody>
        </p:sp>
        <p:pic>
          <p:nvPicPr>
            <p:cNvPr id="26" name="Picture 25" descr="Users outline">
              <a:extLst>
                <a:ext uri="{FF2B5EF4-FFF2-40B4-BE49-F238E27FC236}">
                  <a16:creationId xmlns:a16="http://schemas.microsoft.com/office/drawing/2014/main" id="{6D00802E-8437-5BFF-6D4A-81B88C680D3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401230" y="4295158"/>
              <a:ext cx="677369" cy="689120"/>
            </a:xfrm>
            <a:prstGeom prst="rect">
              <a:avLst/>
            </a:prstGeom>
            <a:grpFill/>
          </p:spPr>
        </p:pic>
      </p:grpSp>
      <p:grpSp>
        <p:nvGrpSpPr>
          <p:cNvPr id="28" name="Group 27">
            <a:extLst>
              <a:ext uri="{FF2B5EF4-FFF2-40B4-BE49-F238E27FC236}">
                <a16:creationId xmlns:a16="http://schemas.microsoft.com/office/drawing/2014/main" id="{AA9013BE-9983-8339-649A-772B0D561198}"/>
              </a:ext>
            </a:extLst>
          </p:cNvPr>
          <p:cNvGrpSpPr/>
          <p:nvPr/>
        </p:nvGrpSpPr>
        <p:grpSpPr>
          <a:xfrm>
            <a:off x="9311066" y="2383413"/>
            <a:ext cx="904492" cy="889068"/>
            <a:chOff x="7207995" y="4145768"/>
            <a:chExt cx="1000739" cy="1000739"/>
          </a:xfrm>
          <a:solidFill>
            <a:schemeClr val="tx1">
              <a:lumMod val="85000"/>
              <a:lumOff val="15000"/>
            </a:schemeClr>
          </a:solidFill>
        </p:grpSpPr>
        <p:sp>
          <p:nvSpPr>
            <p:cNvPr id="29" name="Oval 28">
              <a:extLst>
                <a:ext uri="{FF2B5EF4-FFF2-40B4-BE49-F238E27FC236}">
                  <a16:creationId xmlns:a16="http://schemas.microsoft.com/office/drawing/2014/main" id="{2274A4BE-5DDD-DCD3-3C62-2400E270F998}"/>
                </a:ext>
              </a:extLst>
            </p:cNvPr>
            <p:cNvSpPr/>
            <p:nvPr/>
          </p:nvSpPr>
          <p:spPr>
            <a:xfrm>
              <a:off x="7207995" y="4145768"/>
              <a:ext cx="1000739" cy="1000739"/>
            </a:xfrm>
            <a:prstGeom prst="ellipse">
              <a:avLst/>
            </a:prstGeom>
            <a:grp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sz="1400">
                <a:solidFill>
                  <a:srgbClr val="F37321"/>
                </a:solidFill>
                <a:latin typeface="Roboto" panose="02000000000000000000" pitchFamily="2" charset="0"/>
                <a:ea typeface="Roboto" panose="02000000000000000000" pitchFamily="2" charset="0"/>
              </a:endParaRPr>
            </a:p>
          </p:txBody>
        </p:sp>
        <p:pic>
          <p:nvPicPr>
            <p:cNvPr id="30" name="Picture 29">
              <a:extLst>
                <a:ext uri="{FF2B5EF4-FFF2-40B4-BE49-F238E27FC236}">
                  <a16:creationId xmlns:a16="http://schemas.microsoft.com/office/drawing/2014/main" id="{2C1C66A9-FD4E-7D70-EB3F-C5768FC0B2BF}"/>
                </a:ext>
              </a:extLst>
            </p:cNvPr>
            <p:cNvPicPr>
              <a:picLocks noChangeAspect="1"/>
            </p:cNvPicPr>
            <p:nvPr/>
          </p:nvPicPr>
          <p:blipFill>
            <a:blip r:embed="rId13" cstate="hqprint">
              <a:duotone>
                <a:prstClr val="black"/>
                <a:schemeClr val="tx2">
                  <a:tint val="45000"/>
                  <a:satMod val="400000"/>
                </a:schemeClr>
              </a:duotone>
              <a:extLst>
                <a:ext uri="{BEBA8EAE-BF5A-486C-A8C5-ECC9F3942E4B}">
                  <a14:imgProps xmlns:a14="http://schemas.microsoft.com/office/drawing/2010/main">
                    <a14:imgLayer r:embed="rId14">
                      <a14:imgEffect>
                        <a14:colorTemperature colorTemp="4700"/>
                      </a14:imgEffect>
                      <a14:imgEffect>
                        <a14:saturation sat="33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7401230" y="4294317"/>
              <a:ext cx="677369" cy="690802"/>
            </a:xfrm>
            <a:prstGeom prst="rect">
              <a:avLst/>
            </a:prstGeom>
            <a:grpFill/>
          </p:spPr>
        </p:pic>
      </p:grpSp>
    </p:spTree>
    <p:extLst>
      <p:ext uri="{BB962C8B-B14F-4D97-AF65-F5344CB8AC3E}">
        <p14:creationId xmlns:p14="http://schemas.microsoft.com/office/powerpoint/2010/main" val="32993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01D24155-63F8-236A-2C2F-BF9FD2143A10}"/>
              </a:ext>
            </a:extLst>
          </p:cNvPr>
          <p:cNvSpPr txBox="1"/>
          <p:nvPr/>
        </p:nvSpPr>
        <p:spPr>
          <a:xfrm>
            <a:off x="705044" y="2649118"/>
            <a:ext cx="2046959" cy="689932"/>
          </a:xfrm>
          <a:prstGeom prst="rect">
            <a:avLst/>
          </a:prstGeom>
        </p:spPr>
        <p:txBody>
          <a:bodyPr vert="horz" wrap="square" lIns="0" tIns="12700" rIns="0" bIns="0" rtlCol="0">
            <a:spAutoFit/>
          </a:bodyPr>
          <a:lstStyle/>
          <a:p>
            <a:pPr marL="12700">
              <a:lnSpc>
                <a:spcPct val="100000"/>
              </a:lnSpc>
              <a:spcBef>
                <a:spcPts val="100"/>
              </a:spcBef>
            </a:pPr>
            <a:r>
              <a:rPr lang="en-GB" sz="4400" b="1" spc="-95" dirty="0">
                <a:solidFill>
                  <a:srgbClr val="F37321"/>
                </a:solidFill>
                <a:latin typeface="Roboto" panose="02000000000000000000" pitchFamily="2" charset="0"/>
                <a:ea typeface="Roboto" panose="02000000000000000000" pitchFamily="2" charset="0"/>
                <a:cs typeface="Montserrat-ExtraBold"/>
              </a:rPr>
              <a:t>110</a:t>
            </a:r>
            <a:r>
              <a:rPr sz="4400" b="1" spc="-95" dirty="0">
                <a:solidFill>
                  <a:srgbClr val="F37321"/>
                </a:solidFill>
                <a:latin typeface="Roboto" panose="02000000000000000000" pitchFamily="2" charset="0"/>
                <a:ea typeface="Roboto" panose="02000000000000000000" pitchFamily="2" charset="0"/>
                <a:cs typeface="Montserrat-ExtraBold"/>
              </a:rPr>
              <a:t>,00</a:t>
            </a:r>
            <a:r>
              <a:rPr lang="en-GB" sz="4400" b="1" spc="-95" dirty="0">
                <a:solidFill>
                  <a:srgbClr val="F37321"/>
                </a:solidFill>
                <a:latin typeface="Roboto" panose="02000000000000000000" pitchFamily="2" charset="0"/>
                <a:ea typeface="Roboto" panose="02000000000000000000" pitchFamily="2" charset="0"/>
                <a:cs typeface="Montserrat-ExtraBold"/>
              </a:rPr>
              <a:t>0</a:t>
            </a:r>
            <a:endParaRPr sz="4400" dirty="0">
              <a:solidFill>
                <a:srgbClr val="F37321"/>
              </a:solidFill>
              <a:latin typeface="Roboto" panose="02000000000000000000" pitchFamily="2" charset="0"/>
              <a:ea typeface="Roboto" panose="02000000000000000000" pitchFamily="2" charset="0"/>
              <a:cs typeface="Montserrat-ExtraBold"/>
            </a:endParaRPr>
          </a:p>
        </p:txBody>
      </p:sp>
      <p:sp>
        <p:nvSpPr>
          <p:cNvPr id="3" name="object 17">
            <a:extLst>
              <a:ext uri="{FF2B5EF4-FFF2-40B4-BE49-F238E27FC236}">
                <a16:creationId xmlns:a16="http://schemas.microsoft.com/office/drawing/2014/main" id="{7CFE6B9B-201E-4BBB-D903-CC74D33BA1F1}"/>
              </a:ext>
            </a:extLst>
          </p:cNvPr>
          <p:cNvSpPr txBox="1"/>
          <p:nvPr/>
        </p:nvSpPr>
        <p:spPr>
          <a:xfrm>
            <a:off x="705044" y="3273850"/>
            <a:ext cx="1188586" cy="197490"/>
          </a:xfrm>
          <a:prstGeom prst="rect">
            <a:avLst/>
          </a:prstGeom>
        </p:spPr>
        <p:txBody>
          <a:bodyPr vert="horz" wrap="square" lIns="0" tIns="12700" rIns="0" bIns="0" rtlCol="0">
            <a:spAutoFit/>
          </a:bodyPr>
          <a:lstStyle/>
          <a:p>
            <a:pPr marL="12700">
              <a:lnSpc>
                <a:spcPct val="100000"/>
              </a:lnSpc>
              <a:spcBef>
                <a:spcPts val="100"/>
              </a:spcBef>
            </a:pPr>
            <a:r>
              <a:rPr lang="en-GB" sz="1200" b="1" spc="-15" dirty="0">
                <a:solidFill>
                  <a:schemeClr val="bg1"/>
                </a:solidFill>
                <a:latin typeface="Roboto" panose="02000000000000000000" pitchFamily="2" charset="0"/>
                <a:ea typeface="Roboto" panose="02000000000000000000" pitchFamily="2" charset="0"/>
                <a:cs typeface="Montserrat-SemiBold"/>
              </a:rPr>
              <a:t>M</a:t>
            </a:r>
            <a:r>
              <a:rPr sz="1200" b="1" spc="-15" dirty="0">
                <a:solidFill>
                  <a:schemeClr val="bg1"/>
                </a:solidFill>
                <a:latin typeface="Roboto" panose="02000000000000000000" pitchFamily="2" charset="0"/>
                <a:ea typeface="Roboto" panose="02000000000000000000" pitchFamily="2" charset="0"/>
                <a:cs typeface="Montserrat-SemiBold"/>
              </a:rPr>
              <a:t>embe</a:t>
            </a:r>
            <a:r>
              <a:rPr sz="1200" b="1" spc="-20" dirty="0">
                <a:solidFill>
                  <a:schemeClr val="bg1"/>
                </a:solidFill>
                <a:latin typeface="Roboto" panose="02000000000000000000" pitchFamily="2" charset="0"/>
                <a:ea typeface="Roboto" panose="02000000000000000000" pitchFamily="2" charset="0"/>
                <a:cs typeface="Montserrat-SemiBold"/>
              </a:rPr>
              <a:t>r</a:t>
            </a:r>
            <a:r>
              <a:rPr sz="1200" b="1" dirty="0">
                <a:solidFill>
                  <a:schemeClr val="bg1"/>
                </a:solidFill>
                <a:latin typeface="Roboto" panose="02000000000000000000" pitchFamily="2" charset="0"/>
                <a:ea typeface="Roboto" panose="02000000000000000000" pitchFamily="2" charset="0"/>
                <a:cs typeface="Montserrat-SemiBold"/>
              </a:rPr>
              <a:t>s</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4" name="object 28">
            <a:extLst>
              <a:ext uri="{FF2B5EF4-FFF2-40B4-BE49-F238E27FC236}">
                <a16:creationId xmlns:a16="http://schemas.microsoft.com/office/drawing/2014/main" id="{F6247036-84F4-C646-A8B0-3B89E3DDADE4}"/>
              </a:ext>
            </a:extLst>
          </p:cNvPr>
          <p:cNvSpPr txBox="1"/>
          <p:nvPr/>
        </p:nvSpPr>
        <p:spPr>
          <a:xfrm>
            <a:off x="705044" y="2499457"/>
            <a:ext cx="85153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chemeClr val="bg1"/>
                </a:solidFill>
                <a:latin typeface="Roboto" panose="02000000000000000000" pitchFamily="2" charset="0"/>
                <a:ea typeface="Roboto" panose="02000000000000000000" pitchFamily="2" charset="0"/>
                <a:cs typeface="Montserrat-SemiBold"/>
              </a:rPr>
              <a:t>O</a:t>
            </a:r>
            <a:r>
              <a:rPr sz="1200" b="1" spc="-35" dirty="0">
                <a:solidFill>
                  <a:schemeClr val="bg1"/>
                </a:solidFill>
                <a:latin typeface="Roboto" panose="02000000000000000000" pitchFamily="2" charset="0"/>
                <a:ea typeface="Roboto" panose="02000000000000000000" pitchFamily="2" charset="0"/>
                <a:cs typeface="Montserrat-SemiBold"/>
              </a:rPr>
              <a:t>v</a:t>
            </a:r>
            <a:r>
              <a:rPr sz="1200" b="1" spc="-15" dirty="0">
                <a:solidFill>
                  <a:schemeClr val="bg1"/>
                </a:solidFill>
                <a:latin typeface="Roboto" panose="02000000000000000000" pitchFamily="2" charset="0"/>
                <a:ea typeface="Roboto" panose="02000000000000000000" pitchFamily="2" charset="0"/>
                <a:cs typeface="Montserrat-SemiBold"/>
              </a:rPr>
              <a:t>er</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7" name="object 22">
            <a:extLst>
              <a:ext uri="{FF2B5EF4-FFF2-40B4-BE49-F238E27FC236}">
                <a16:creationId xmlns:a16="http://schemas.microsoft.com/office/drawing/2014/main" id="{15669FBC-6B33-5DAB-EBD4-6566E22762E8}"/>
              </a:ext>
            </a:extLst>
          </p:cNvPr>
          <p:cNvSpPr txBox="1"/>
          <p:nvPr/>
        </p:nvSpPr>
        <p:spPr>
          <a:xfrm>
            <a:off x="3492307" y="2649118"/>
            <a:ext cx="1774164" cy="689932"/>
          </a:xfrm>
          <a:prstGeom prst="rect">
            <a:avLst/>
          </a:prstGeom>
        </p:spPr>
        <p:txBody>
          <a:bodyPr vert="horz" wrap="square" lIns="0" tIns="12700" rIns="0" bIns="0" rtlCol="0">
            <a:spAutoFit/>
          </a:bodyPr>
          <a:lstStyle/>
          <a:p>
            <a:pPr marL="12700">
              <a:lnSpc>
                <a:spcPct val="100000"/>
              </a:lnSpc>
              <a:spcBef>
                <a:spcPts val="100"/>
              </a:spcBef>
            </a:pPr>
            <a:r>
              <a:rPr sz="4400" b="1" spc="50" dirty="0">
                <a:solidFill>
                  <a:srgbClr val="F37321"/>
                </a:solidFill>
                <a:latin typeface="Roboto" panose="02000000000000000000" pitchFamily="2" charset="0"/>
                <a:ea typeface="Roboto" panose="02000000000000000000" pitchFamily="2" charset="0"/>
                <a:cs typeface="Montserrat-ExtraBold"/>
              </a:rPr>
              <a:t>4</a:t>
            </a:r>
            <a:r>
              <a:rPr sz="4400" b="1" spc="-150" dirty="0">
                <a:solidFill>
                  <a:srgbClr val="F37321"/>
                </a:solidFill>
                <a:latin typeface="Roboto" panose="02000000000000000000" pitchFamily="2" charset="0"/>
                <a:ea typeface="Roboto" panose="02000000000000000000" pitchFamily="2" charset="0"/>
                <a:cs typeface="Montserrat-ExtraBold"/>
              </a:rPr>
              <a:t>.</a:t>
            </a:r>
            <a:r>
              <a:rPr lang="en-GB" sz="4400" b="1" spc="-245" dirty="0">
                <a:solidFill>
                  <a:srgbClr val="F37321"/>
                </a:solidFill>
                <a:latin typeface="Roboto" panose="02000000000000000000" pitchFamily="2" charset="0"/>
                <a:ea typeface="Roboto" panose="02000000000000000000" pitchFamily="2" charset="0"/>
                <a:cs typeface="Montserrat-ExtraBold"/>
              </a:rPr>
              <a:t>7</a:t>
            </a:r>
            <a:r>
              <a:rPr sz="4400" b="1" spc="-55" dirty="0">
                <a:solidFill>
                  <a:srgbClr val="F37321"/>
                </a:solidFill>
                <a:latin typeface="Roboto" panose="02000000000000000000" pitchFamily="2" charset="0"/>
                <a:ea typeface="Roboto" panose="02000000000000000000" pitchFamily="2" charset="0"/>
                <a:cs typeface="Montserrat-ExtraBold"/>
              </a:rPr>
              <a:t>/</a:t>
            </a:r>
            <a:r>
              <a:rPr sz="4400" b="1" dirty="0">
                <a:solidFill>
                  <a:srgbClr val="F37321"/>
                </a:solidFill>
                <a:latin typeface="Roboto" panose="02000000000000000000" pitchFamily="2" charset="0"/>
                <a:ea typeface="Roboto" panose="02000000000000000000" pitchFamily="2" charset="0"/>
                <a:cs typeface="Montserrat-ExtraBold"/>
              </a:rPr>
              <a:t>5</a:t>
            </a:r>
            <a:endParaRPr sz="4400" dirty="0">
              <a:solidFill>
                <a:srgbClr val="F37321"/>
              </a:solidFill>
              <a:latin typeface="Roboto" panose="02000000000000000000" pitchFamily="2" charset="0"/>
              <a:ea typeface="Roboto" panose="02000000000000000000" pitchFamily="2" charset="0"/>
              <a:cs typeface="Montserrat-ExtraBold"/>
            </a:endParaRPr>
          </a:p>
        </p:txBody>
      </p:sp>
      <p:sp>
        <p:nvSpPr>
          <p:cNvPr id="8" name="object 23">
            <a:extLst>
              <a:ext uri="{FF2B5EF4-FFF2-40B4-BE49-F238E27FC236}">
                <a16:creationId xmlns:a16="http://schemas.microsoft.com/office/drawing/2014/main" id="{8EF0D48B-51A4-4C01-61DF-1C59EC712B2E}"/>
              </a:ext>
            </a:extLst>
          </p:cNvPr>
          <p:cNvSpPr txBox="1"/>
          <p:nvPr/>
        </p:nvSpPr>
        <p:spPr>
          <a:xfrm>
            <a:off x="3492307" y="3273850"/>
            <a:ext cx="1790500" cy="197490"/>
          </a:xfrm>
          <a:prstGeom prst="rect">
            <a:avLst/>
          </a:prstGeom>
        </p:spPr>
        <p:txBody>
          <a:bodyPr vert="horz" wrap="square" lIns="0" tIns="12700" rIns="0" bIns="0" rtlCol="0">
            <a:spAutoFit/>
          </a:bodyPr>
          <a:lstStyle/>
          <a:p>
            <a:pPr marL="12700">
              <a:lnSpc>
                <a:spcPct val="100000"/>
              </a:lnSpc>
              <a:spcBef>
                <a:spcPts val="100"/>
              </a:spcBef>
            </a:pPr>
            <a:r>
              <a:rPr lang="en-GB" sz="1200" b="1" spc="-20" dirty="0">
                <a:solidFill>
                  <a:schemeClr val="bg1"/>
                </a:solidFill>
                <a:latin typeface="Roboto" panose="02000000000000000000" pitchFamily="2" charset="0"/>
                <a:ea typeface="Roboto" panose="02000000000000000000" pitchFamily="2" charset="0"/>
                <a:cs typeface="Montserrat-Black"/>
              </a:rPr>
              <a:t>3,245</a:t>
            </a:r>
            <a:r>
              <a:rPr sz="1200" b="1" spc="-65" dirty="0">
                <a:solidFill>
                  <a:schemeClr val="bg1"/>
                </a:solidFill>
                <a:latin typeface="Roboto" panose="02000000000000000000" pitchFamily="2" charset="0"/>
                <a:ea typeface="Roboto" panose="02000000000000000000" pitchFamily="2" charset="0"/>
                <a:cs typeface="Montserrat-Black"/>
              </a:rPr>
              <a:t> </a:t>
            </a:r>
            <a:r>
              <a:rPr sz="1200" b="1" spc="-15" dirty="0">
                <a:solidFill>
                  <a:schemeClr val="bg1"/>
                </a:solidFill>
                <a:latin typeface="Roboto" panose="02000000000000000000" pitchFamily="2" charset="0"/>
                <a:ea typeface="Roboto" panose="02000000000000000000" pitchFamily="2" charset="0"/>
                <a:cs typeface="Montserrat-Black"/>
              </a:rPr>
              <a:t>Trustpilot</a:t>
            </a:r>
            <a:r>
              <a:rPr sz="1200" b="1" spc="-65" dirty="0">
                <a:solidFill>
                  <a:schemeClr val="bg1"/>
                </a:solidFill>
                <a:latin typeface="Roboto" panose="02000000000000000000" pitchFamily="2" charset="0"/>
                <a:ea typeface="Roboto" panose="02000000000000000000" pitchFamily="2" charset="0"/>
                <a:cs typeface="Montserrat-Black"/>
              </a:rPr>
              <a:t> </a:t>
            </a:r>
            <a:r>
              <a:rPr sz="1200" b="1" spc="-20" dirty="0">
                <a:solidFill>
                  <a:schemeClr val="bg1"/>
                </a:solidFill>
                <a:latin typeface="Roboto" panose="02000000000000000000" pitchFamily="2" charset="0"/>
                <a:ea typeface="Roboto" panose="02000000000000000000" pitchFamily="2" charset="0"/>
                <a:cs typeface="Montserrat-Black"/>
              </a:rPr>
              <a:t>reviews</a:t>
            </a:r>
            <a:endParaRPr sz="1200" dirty="0">
              <a:solidFill>
                <a:schemeClr val="bg1"/>
              </a:solidFill>
              <a:latin typeface="Roboto" panose="02000000000000000000" pitchFamily="2" charset="0"/>
              <a:ea typeface="Roboto" panose="02000000000000000000" pitchFamily="2" charset="0"/>
              <a:cs typeface="Montserrat-Black"/>
            </a:endParaRPr>
          </a:p>
        </p:txBody>
      </p:sp>
      <p:sp>
        <p:nvSpPr>
          <p:cNvPr id="15" name="object 21">
            <a:extLst>
              <a:ext uri="{FF2B5EF4-FFF2-40B4-BE49-F238E27FC236}">
                <a16:creationId xmlns:a16="http://schemas.microsoft.com/office/drawing/2014/main" id="{B6F8A29B-9424-3073-7059-8CB4DDADF0D9}"/>
              </a:ext>
            </a:extLst>
          </p:cNvPr>
          <p:cNvSpPr txBox="1"/>
          <p:nvPr/>
        </p:nvSpPr>
        <p:spPr>
          <a:xfrm>
            <a:off x="9366336" y="3273850"/>
            <a:ext cx="1818051" cy="197490"/>
          </a:xfrm>
          <a:prstGeom prst="rect">
            <a:avLst/>
          </a:prstGeom>
        </p:spPr>
        <p:txBody>
          <a:bodyPr vert="horz" wrap="square" lIns="0" tIns="12700" rIns="0" bIns="0" rtlCol="0">
            <a:spAutoFit/>
          </a:bodyPr>
          <a:lstStyle/>
          <a:p>
            <a:pPr marL="12700" marR="5080"/>
            <a:r>
              <a:rPr sz="1200" b="1" spc="-15" dirty="0">
                <a:solidFill>
                  <a:schemeClr val="bg1"/>
                </a:solidFill>
                <a:latin typeface="Roboto" panose="02000000000000000000" pitchFamily="2" charset="0"/>
                <a:ea typeface="Roboto" panose="02000000000000000000" pitchFamily="2" charset="0"/>
                <a:cs typeface="Montserrat-SemiBold"/>
              </a:rPr>
              <a:t>documents</a:t>
            </a:r>
            <a:r>
              <a:rPr sz="1200" b="1" spc="-15" dirty="0">
                <a:solidFill>
                  <a:schemeClr val="bg1"/>
                </a:solidFill>
                <a:latin typeface=""/>
                <a:ea typeface="Source Sans Pro" panose="020B0503030403020204" pitchFamily="34" charset="0"/>
                <a:cs typeface="Montserrat-SemiBold"/>
              </a:rPr>
              <a:t> </a:t>
            </a:r>
            <a:r>
              <a:rPr sz="1200" b="1" spc="-10" dirty="0">
                <a:solidFill>
                  <a:schemeClr val="bg1"/>
                </a:solidFill>
                <a:latin typeface=""/>
                <a:ea typeface="Source Sans Pro" panose="020B0503030403020204" pitchFamily="34" charset="0"/>
                <a:cs typeface="Montserrat-SemiBold"/>
              </a:rPr>
              <a:t>and </a:t>
            </a:r>
            <a:r>
              <a:rPr sz="1200" b="1" spc="-15" dirty="0">
                <a:solidFill>
                  <a:schemeClr val="bg1"/>
                </a:solidFill>
                <a:latin typeface=""/>
                <a:ea typeface="Source Sans Pro" panose="020B0503030403020204" pitchFamily="34" charset="0"/>
                <a:cs typeface="Montserrat-SemiBold"/>
              </a:rPr>
              <a:t>guide</a:t>
            </a:r>
            <a:r>
              <a:rPr sz="1200" b="1" dirty="0">
                <a:solidFill>
                  <a:schemeClr val="bg1"/>
                </a:solidFill>
                <a:latin typeface=""/>
                <a:ea typeface="Source Sans Pro" panose="020B0503030403020204" pitchFamily="34" charset="0"/>
                <a:cs typeface="Montserrat-SemiBold"/>
              </a:rPr>
              <a:t>s</a:t>
            </a:r>
            <a:endParaRPr sz="1200" dirty="0">
              <a:solidFill>
                <a:schemeClr val="bg1"/>
              </a:solidFill>
              <a:latin typeface=""/>
              <a:ea typeface="Source Sans Pro" panose="020B0503030403020204" pitchFamily="34" charset="0"/>
              <a:cs typeface="Montserrat-SemiBold"/>
            </a:endParaRPr>
          </a:p>
        </p:txBody>
      </p:sp>
      <p:sp>
        <p:nvSpPr>
          <p:cNvPr id="19" name="object 28">
            <a:extLst>
              <a:ext uri="{FF2B5EF4-FFF2-40B4-BE49-F238E27FC236}">
                <a16:creationId xmlns:a16="http://schemas.microsoft.com/office/drawing/2014/main" id="{6FC61C4A-CDD2-F228-31AB-F29C7643A063}"/>
              </a:ext>
            </a:extLst>
          </p:cNvPr>
          <p:cNvSpPr txBox="1"/>
          <p:nvPr/>
        </p:nvSpPr>
        <p:spPr>
          <a:xfrm>
            <a:off x="3492307" y="2499457"/>
            <a:ext cx="1774500" cy="197490"/>
          </a:xfrm>
          <a:prstGeom prst="rect">
            <a:avLst/>
          </a:prstGeom>
        </p:spPr>
        <p:txBody>
          <a:bodyPr vert="horz" wrap="square" lIns="0" tIns="12700" rIns="0" bIns="0" rtlCol="0">
            <a:spAutoFit/>
          </a:bodyPr>
          <a:lstStyle/>
          <a:p>
            <a:pPr marL="12700">
              <a:lnSpc>
                <a:spcPct val="100000"/>
              </a:lnSpc>
              <a:spcBef>
                <a:spcPts val="100"/>
              </a:spcBef>
            </a:pPr>
            <a:r>
              <a:rPr lang="en-GB" sz="1200" b="1" spc="-15" dirty="0">
                <a:solidFill>
                  <a:schemeClr val="bg1"/>
                </a:solidFill>
                <a:latin typeface="Roboto" panose="02000000000000000000" pitchFamily="2" charset="0"/>
                <a:ea typeface="Roboto" panose="02000000000000000000" pitchFamily="2" charset="0"/>
                <a:cs typeface="Montserrat-SemiBold"/>
              </a:rPr>
              <a:t>Average score</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20" name="object 28">
            <a:extLst>
              <a:ext uri="{FF2B5EF4-FFF2-40B4-BE49-F238E27FC236}">
                <a16:creationId xmlns:a16="http://schemas.microsoft.com/office/drawing/2014/main" id="{671E6519-7894-456C-EB0B-6ABBC91E0E78}"/>
              </a:ext>
            </a:extLst>
          </p:cNvPr>
          <p:cNvSpPr txBox="1"/>
          <p:nvPr/>
        </p:nvSpPr>
        <p:spPr>
          <a:xfrm>
            <a:off x="9366336" y="2499457"/>
            <a:ext cx="1890514" cy="197490"/>
          </a:xfrm>
          <a:prstGeom prst="rect">
            <a:avLst/>
          </a:prstGeom>
        </p:spPr>
        <p:txBody>
          <a:bodyPr vert="horz" wrap="square" lIns="0" tIns="12700" rIns="0" bIns="0" rtlCol="0">
            <a:spAutoFit/>
          </a:bodyPr>
          <a:lstStyle/>
          <a:p>
            <a:pPr marL="12700">
              <a:lnSpc>
                <a:spcPct val="100000"/>
              </a:lnSpc>
              <a:spcBef>
                <a:spcPts val="100"/>
              </a:spcBef>
            </a:pPr>
            <a:r>
              <a:rPr lang="en-GB" sz="1200" b="1" spc="-15" dirty="0">
                <a:solidFill>
                  <a:schemeClr val="bg1"/>
                </a:solidFill>
                <a:latin typeface="Roboto" panose="02000000000000000000" pitchFamily="2" charset="0"/>
                <a:ea typeface="Roboto" panose="02000000000000000000" pitchFamily="2" charset="0"/>
                <a:cs typeface="Montserrat-SemiBold"/>
              </a:rPr>
              <a:t>Downloaded</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23" name="object 26">
            <a:extLst>
              <a:ext uri="{FF2B5EF4-FFF2-40B4-BE49-F238E27FC236}">
                <a16:creationId xmlns:a16="http://schemas.microsoft.com/office/drawing/2014/main" id="{E1650174-134F-78FA-A997-61F37CFEA900}"/>
              </a:ext>
            </a:extLst>
          </p:cNvPr>
          <p:cNvSpPr txBox="1"/>
          <p:nvPr/>
        </p:nvSpPr>
        <p:spPr>
          <a:xfrm>
            <a:off x="6335014" y="3269009"/>
            <a:ext cx="2177483" cy="210570"/>
          </a:xfrm>
          <a:prstGeom prst="rect">
            <a:avLst/>
          </a:prstGeom>
        </p:spPr>
        <p:txBody>
          <a:bodyPr vert="horz" wrap="square" lIns="0" tIns="12700" rIns="0" bIns="0" rtlCol="0">
            <a:spAutoFit/>
          </a:bodyPr>
          <a:lstStyle/>
          <a:p>
            <a:pPr marL="12700" marR="5080">
              <a:lnSpc>
                <a:spcPct val="115399"/>
              </a:lnSpc>
              <a:spcBef>
                <a:spcPts val="100"/>
              </a:spcBef>
            </a:pPr>
            <a:r>
              <a:rPr lang="en-GB" sz="1200" b="1" spc="-15" dirty="0">
                <a:solidFill>
                  <a:schemeClr val="bg1"/>
                </a:solidFill>
                <a:latin typeface="Roboto" panose="02000000000000000000" pitchFamily="2" charset="0"/>
                <a:ea typeface="Roboto" panose="02000000000000000000" pitchFamily="2" charset="0"/>
                <a:cs typeface="Montserrat-SemiBold"/>
              </a:rPr>
              <a:t>advice line calls</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24" name="object 28">
            <a:extLst>
              <a:ext uri="{FF2B5EF4-FFF2-40B4-BE49-F238E27FC236}">
                <a16:creationId xmlns:a16="http://schemas.microsoft.com/office/drawing/2014/main" id="{E175FCB1-6BB1-680F-B5B5-BA2B3A9010FB}"/>
              </a:ext>
            </a:extLst>
          </p:cNvPr>
          <p:cNvSpPr txBox="1"/>
          <p:nvPr/>
        </p:nvSpPr>
        <p:spPr>
          <a:xfrm>
            <a:off x="6335014" y="2499457"/>
            <a:ext cx="85153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chemeClr val="bg1"/>
                </a:solidFill>
                <a:latin typeface="Roboto" panose="02000000000000000000" pitchFamily="2" charset="0"/>
                <a:ea typeface="Roboto" panose="02000000000000000000" pitchFamily="2" charset="0"/>
                <a:cs typeface="Montserrat-SemiBold"/>
              </a:rPr>
              <a:t>O</a:t>
            </a:r>
            <a:r>
              <a:rPr sz="1200" b="1" spc="-35" dirty="0">
                <a:solidFill>
                  <a:schemeClr val="bg1"/>
                </a:solidFill>
                <a:latin typeface="Roboto" panose="02000000000000000000" pitchFamily="2" charset="0"/>
                <a:ea typeface="Roboto" panose="02000000000000000000" pitchFamily="2" charset="0"/>
                <a:cs typeface="Montserrat-SemiBold"/>
              </a:rPr>
              <a:t>v</a:t>
            </a:r>
            <a:r>
              <a:rPr sz="1200" b="1" spc="-15" dirty="0">
                <a:solidFill>
                  <a:schemeClr val="bg1"/>
                </a:solidFill>
                <a:latin typeface="Roboto" panose="02000000000000000000" pitchFamily="2" charset="0"/>
                <a:ea typeface="Roboto" panose="02000000000000000000" pitchFamily="2" charset="0"/>
                <a:cs typeface="Montserrat-SemiBold"/>
              </a:rPr>
              <a:t>er</a:t>
            </a:r>
            <a:endParaRPr sz="1200" dirty="0">
              <a:solidFill>
                <a:schemeClr val="bg1"/>
              </a:solidFill>
              <a:latin typeface="Roboto" panose="02000000000000000000" pitchFamily="2" charset="0"/>
              <a:ea typeface="Roboto" panose="02000000000000000000" pitchFamily="2" charset="0"/>
              <a:cs typeface="Montserrat-SemiBold"/>
            </a:endParaRPr>
          </a:p>
        </p:txBody>
      </p:sp>
      <p:pic>
        <p:nvPicPr>
          <p:cNvPr id="45" name="Picture 44">
            <a:extLst>
              <a:ext uri="{FF2B5EF4-FFF2-40B4-BE49-F238E27FC236}">
                <a16:creationId xmlns:a16="http://schemas.microsoft.com/office/drawing/2014/main" id="{EB5D4907-1B45-554B-0CAE-6080ABC5AF63}"/>
              </a:ext>
            </a:extLst>
          </p:cNvPr>
          <p:cNvPicPr>
            <a:picLocks noChangeAspect="1"/>
          </p:cNvPicPr>
          <p:nvPr/>
        </p:nvPicPr>
        <p:blipFill>
          <a:blip r:embed="rId3"/>
          <a:stretch>
            <a:fillRect/>
          </a:stretch>
        </p:blipFill>
        <p:spPr>
          <a:xfrm>
            <a:off x="705044" y="1756656"/>
            <a:ext cx="529318" cy="689932"/>
          </a:xfrm>
          <a:prstGeom prst="rect">
            <a:avLst/>
          </a:prstGeom>
        </p:spPr>
      </p:pic>
      <p:pic>
        <p:nvPicPr>
          <p:cNvPr id="46" name="Picture 45">
            <a:extLst>
              <a:ext uri="{FF2B5EF4-FFF2-40B4-BE49-F238E27FC236}">
                <a16:creationId xmlns:a16="http://schemas.microsoft.com/office/drawing/2014/main" id="{969BF017-70A9-C57A-5124-F3C7380F53AE}"/>
              </a:ext>
            </a:extLst>
          </p:cNvPr>
          <p:cNvPicPr>
            <a:picLocks noChangeAspect="1"/>
          </p:cNvPicPr>
          <p:nvPr/>
        </p:nvPicPr>
        <p:blipFill>
          <a:blip r:embed="rId4"/>
          <a:stretch>
            <a:fillRect/>
          </a:stretch>
        </p:blipFill>
        <p:spPr>
          <a:xfrm>
            <a:off x="3492307" y="1891916"/>
            <a:ext cx="915205" cy="419413"/>
          </a:xfrm>
          <a:prstGeom prst="rect">
            <a:avLst/>
          </a:prstGeom>
        </p:spPr>
      </p:pic>
      <p:sp>
        <p:nvSpPr>
          <p:cNvPr id="47" name="object 8">
            <a:extLst>
              <a:ext uri="{FF2B5EF4-FFF2-40B4-BE49-F238E27FC236}">
                <a16:creationId xmlns:a16="http://schemas.microsoft.com/office/drawing/2014/main" id="{EA0AA1DF-8013-237B-B0D3-9B7962D9B66C}"/>
              </a:ext>
            </a:extLst>
          </p:cNvPr>
          <p:cNvSpPr txBox="1"/>
          <p:nvPr/>
        </p:nvSpPr>
        <p:spPr>
          <a:xfrm>
            <a:off x="6335014" y="2649118"/>
            <a:ext cx="2046959" cy="689932"/>
          </a:xfrm>
          <a:prstGeom prst="rect">
            <a:avLst/>
          </a:prstGeom>
        </p:spPr>
        <p:txBody>
          <a:bodyPr vert="horz" wrap="square" lIns="0" tIns="12700" rIns="0" bIns="0" rtlCol="0">
            <a:spAutoFit/>
          </a:bodyPr>
          <a:lstStyle/>
          <a:p>
            <a:pPr marL="12700">
              <a:lnSpc>
                <a:spcPct val="100000"/>
              </a:lnSpc>
              <a:spcBef>
                <a:spcPts val="100"/>
              </a:spcBef>
            </a:pPr>
            <a:r>
              <a:rPr lang="en-GB" sz="4400" b="1" spc="-95" dirty="0">
                <a:solidFill>
                  <a:srgbClr val="F37321"/>
                </a:solidFill>
                <a:latin typeface="Roboto" panose="02000000000000000000" pitchFamily="2" charset="0"/>
                <a:ea typeface="Roboto" panose="02000000000000000000" pitchFamily="2" charset="0"/>
                <a:cs typeface="Montserrat-ExtraBold"/>
              </a:rPr>
              <a:t>100</a:t>
            </a:r>
            <a:r>
              <a:rPr sz="4400" b="1" spc="-95" dirty="0">
                <a:solidFill>
                  <a:srgbClr val="F37321"/>
                </a:solidFill>
                <a:latin typeface="Roboto" panose="02000000000000000000" pitchFamily="2" charset="0"/>
                <a:ea typeface="Roboto" panose="02000000000000000000" pitchFamily="2" charset="0"/>
                <a:cs typeface="Montserrat-ExtraBold"/>
              </a:rPr>
              <a:t>,00</a:t>
            </a:r>
            <a:r>
              <a:rPr lang="en-GB" sz="4400" b="1" spc="-95" dirty="0">
                <a:solidFill>
                  <a:srgbClr val="F37321"/>
                </a:solidFill>
                <a:latin typeface="Roboto" panose="02000000000000000000" pitchFamily="2" charset="0"/>
                <a:ea typeface="Roboto" panose="02000000000000000000" pitchFamily="2" charset="0"/>
                <a:cs typeface="Montserrat-ExtraBold"/>
              </a:rPr>
              <a:t>0</a:t>
            </a:r>
            <a:endParaRPr sz="4400" dirty="0">
              <a:solidFill>
                <a:srgbClr val="F37321"/>
              </a:solidFill>
              <a:latin typeface="Roboto" panose="02000000000000000000" pitchFamily="2" charset="0"/>
              <a:ea typeface="Roboto" panose="02000000000000000000" pitchFamily="2" charset="0"/>
              <a:cs typeface="Montserrat-ExtraBold"/>
            </a:endParaRPr>
          </a:p>
        </p:txBody>
      </p:sp>
      <p:pic>
        <p:nvPicPr>
          <p:cNvPr id="49" name="Picture 48">
            <a:extLst>
              <a:ext uri="{FF2B5EF4-FFF2-40B4-BE49-F238E27FC236}">
                <a16:creationId xmlns:a16="http://schemas.microsoft.com/office/drawing/2014/main" id="{BB5FB580-EC6D-D2A3-A528-558B1D5C0769}"/>
              </a:ext>
            </a:extLst>
          </p:cNvPr>
          <p:cNvPicPr>
            <a:picLocks noChangeAspect="1"/>
          </p:cNvPicPr>
          <p:nvPr/>
        </p:nvPicPr>
        <p:blipFill>
          <a:blip r:embed="rId5"/>
          <a:stretch>
            <a:fillRect/>
          </a:stretch>
        </p:blipFill>
        <p:spPr>
          <a:xfrm>
            <a:off x="6335014" y="1796822"/>
            <a:ext cx="609600" cy="609600"/>
          </a:xfrm>
          <a:prstGeom prst="rect">
            <a:avLst/>
          </a:prstGeom>
        </p:spPr>
      </p:pic>
      <p:sp>
        <p:nvSpPr>
          <p:cNvPr id="50" name="object 8">
            <a:extLst>
              <a:ext uri="{FF2B5EF4-FFF2-40B4-BE49-F238E27FC236}">
                <a16:creationId xmlns:a16="http://schemas.microsoft.com/office/drawing/2014/main" id="{F62F1B72-1DEC-B5F5-D69D-C81B35D79A00}"/>
              </a:ext>
            </a:extLst>
          </p:cNvPr>
          <p:cNvSpPr txBox="1"/>
          <p:nvPr/>
        </p:nvSpPr>
        <p:spPr>
          <a:xfrm>
            <a:off x="9495243" y="2649118"/>
            <a:ext cx="2046959" cy="689932"/>
          </a:xfrm>
          <a:prstGeom prst="rect">
            <a:avLst/>
          </a:prstGeom>
        </p:spPr>
        <p:txBody>
          <a:bodyPr vert="horz" wrap="square" lIns="0" tIns="12700" rIns="0" bIns="0" rtlCol="0">
            <a:spAutoFit/>
          </a:bodyPr>
          <a:lstStyle/>
          <a:p>
            <a:pPr marL="12700">
              <a:lnSpc>
                <a:spcPct val="100000"/>
              </a:lnSpc>
              <a:spcBef>
                <a:spcPts val="100"/>
              </a:spcBef>
            </a:pPr>
            <a:r>
              <a:rPr lang="en-GB" sz="4400" b="1" spc="-95" dirty="0">
                <a:solidFill>
                  <a:srgbClr val="F37321"/>
                </a:solidFill>
                <a:latin typeface="Roboto" panose="02000000000000000000" pitchFamily="2" charset="0"/>
                <a:ea typeface="Roboto" panose="02000000000000000000" pitchFamily="2" charset="0"/>
                <a:cs typeface="Montserrat-ExtraBold"/>
              </a:rPr>
              <a:t>10</a:t>
            </a:r>
            <a:r>
              <a:rPr sz="4400" b="1" spc="-95" dirty="0">
                <a:solidFill>
                  <a:srgbClr val="F37321"/>
                </a:solidFill>
                <a:latin typeface="Roboto" panose="02000000000000000000" pitchFamily="2" charset="0"/>
                <a:ea typeface="Roboto" panose="02000000000000000000" pitchFamily="2" charset="0"/>
                <a:cs typeface="Montserrat-ExtraBold"/>
              </a:rPr>
              <a:t>,00</a:t>
            </a:r>
            <a:r>
              <a:rPr lang="en-GB" sz="4400" b="1" spc="-95" dirty="0">
                <a:solidFill>
                  <a:srgbClr val="F37321"/>
                </a:solidFill>
                <a:latin typeface="Roboto" panose="02000000000000000000" pitchFamily="2" charset="0"/>
                <a:ea typeface="Roboto" panose="02000000000000000000" pitchFamily="2" charset="0"/>
                <a:cs typeface="Montserrat-ExtraBold"/>
              </a:rPr>
              <a:t>0</a:t>
            </a:r>
            <a:endParaRPr sz="4400" dirty="0">
              <a:solidFill>
                <a:srgbClr val="F37321"/>
              </a:solidFill>
              <a:latin typeface="Roboto" panose="02000000000000000000" pitchFamily="2" charset="0"/>
              <a:ea typeface="Roboto" panose="02000000000000000000" pitchFamily="2" charset="0"/>
              <a:cs typeface="Montserrat-ExtraBold"/>
            </a:endParaRPr>
          </a:p>
        </p:txBody>
      </p:sp>
      <p:pic>
        <p:nvPicPr>
          <p:cNvPr id="51" name="Picture 50">
            <a:extLst>
              <a:ext uri="{FF2B5EF4-FFF2-40B4-BE49-F238E27FC236}">
                <a16:creationId xmlns:a16="http://schemas.microsoft.com/office/drawing/2014/main" id="{A7500D4E-F3D0-A5E4-C273-49B7BDF87DDB}"/>
              </a:ext>
            </a:extLst>
          </p:cNvPr>
          <p:cNvPicPr>
            <a:picLocks noChangeAspect="1"/>
          </p:cNvPicPr>
          <p:nvPr/>
        </p:nvPicPr>
        <p:blipFill>
          <a:blip r:embed="rId6"/>
          <a:stretch>
            <a:fillRect/>
          </a:stretch>
        </p:blipFill>
        <p:spPr>
          <a:xfrm>
            <a:off x="9366336" y="1767693"/>
            <a:ext cx="521765" cy="667859"/>
          </a:xfrm>
          <a:prstGeom prst="rect">
            <a:avLst/>
          </a:prstGeom>
        </p:spPr>
      </p:pic>
      <p:pic>
        <p:nvPicPr>
          <p:cNvPr id="55" name="Picture 54">
            <a:extLst>
              <a:ext uri="{FF2B5EF4-FFF2-40B4-BE49-F238E27FC236}">
                <a16:creationId xmlns:a16="http://schemas.microsoft.com/office/drawing/2014/main" id="{5916B6C8-398C-0A79-31CE-71BC886A1FB9}"/>
              </a:ext>
            </a:extLst>
          </p:cNvPr>
          <p:cNvPicPr>
            <a:picLocks noChangeAspect="1"/>
          </p:cNvPicPr>
          <p:nvPr/>
        </p:nvPicPr>
        <p:blipFill>
          <a:blip r:embed="rId7"/>
          <a:stretch>
            <a:fillRect/>
          </a:stretch>
        </p:blipFill>
        <p:spPr>
          <a:xfrm>
            <a:off x="705044" y="4147611"/>
            <a:ext cx="555529" cy="505100"/>
          </a:xfrm>
          <a:prstGeom prst="rect">
            <a:avLst/>
          </a:prstGeom>
        </p:spPr>
      </p:pic>
      <p:pic>
        <p:nvPicPr>
          <p:cNvPr id="57" name="Picture 56">
            <a:extLst>
              <a:ext uri="{FF2B5EF4-FFF2-40B4-BE49-F238E27FC236}">
                <a16:creationId xmlns:a16="http://schemas.microsoft.com/office/drawing/2014/main" id="{E480E15A-01C8-8AE8-3A51-0AD5C5AEBD14}"/>
              </a:ext>
            </a:extLst>
          </p:cNvPr>
          <p:cNvPicPr>
            <a:picLocks noChangeAspect="1"/>
          </p:cNvPicPr>
          <p:nvPr/>
        </p:nvPicPr>
        <p:blipFill>
          <a:blip r:embed="rId8"/>
          <a:stretch>
            <a:fillRect/>
          </a:stretch>
        </p:blipFill>
        <p:spPr>
          <a:xfrm>
            <a:off x="6335014" y="4176324"/>
            <a:ext cx="609600" cy="447675"/>
          </a:xfrm>
          <a:prstGeom prst="rect">
            <a:avLst/>
          </a:prstGeom>
        </p:spPr>
      </p:pic>
      <p:pic>
        <p:nvPicPr>
          <p:cNvPr id="58" name="Picture 57">
            <a:extLst>
              <a:ext uri="{FF2B5EF4-FFF2-40B4-BE49-F238E27FC236}">
                <a16:creationId xmlns:a16="http://schemas.microsoft.com/office/drawing/2014/main" id="{491745D8-AC7F-7D68-D281-D5A1483388A8}"/>
              </a:ext>
            </a:extLst>
          </p:cNvPr>
          <p:cNvPicPr>
            <a:picLocks noChangeAspect="1"/>
          </p:cNvPicPr>
          <p:nvPr/>
        </p:nvPicPr>
        <p:blipFill>
          <a:blip r:embed="rId9"/>
          <a:stretch>
            <a:fillRect/>
          </a:stretch>
        </p:blipFill>
        <p:spPr>
          <a:xfrm>
            <a:off x="3514543" y="4117403"/>
            <a:ext cx="560565" cy="548403"/>
          </a:xfrm>
          <a:prstGeom prst="rect">
            <a:avLst/>
          </a:prstGeom>
        </p:spPr>
      </p:pic>
      <p:sp>
        <p:nvSpPr>
          <p:cNvPr id="29" name="Title 1">
            <a:extLst>
              <a:ext uri="{FF2B5EF4-FFF2-40B4-BE49-F238E27FC236}">
                <a16:creationId xmlns:a16="http://schemas.microsoft.com/office/drawing/2014/main" id="{93218FEB-67A2-E109-CAB8-81F18AB95395}"/>
              </a:ext>
            </a:extLst>
          </p:cNvPr>
          <p:cNvSpPr txBox="1">
            <a:spLocks/>
          </p:cNvSpPr>
          <p:nvPr/>
        </p:nvSpPr>
        <p:spPr>
          <a:xfrm>
            <a:off x="1031918" y="681039"/>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rgbClr val="F37321"/>
                </a:solidFill>
                <a:latin typeface="Roboto" panose="02000000000000000000" pitchFamily="2" charset="0"/>
                <a:ea typeface="Roboto" panose="02000000000000000000" pitchFamily="2" charset="0"/>
              </a:rPr>
              <a:t>The NRLA in numbers </a:t>
            </a:r>
          </a:p>
        </p:txBody>
      </p:sp>
      <p:pic>
        <p:nvPicPr>
          <p:cNvPr id="11" name="Picture 10">
            <a:extLst>
              <a:ext uri="{FF2B5EF4-FFF2-40B4-BE49-F238E27FC236}">
                <a16:creationId xmlns:a16="http://schemas.microsoft.com/office/drawing/2014/main" id="{4D801999-E7BD-B4E7-D11A-12389D849852}"/>
              </a:ext>
            </a:extLst>
          </p:cNvPr>
          <p:cNvPicPr>
            <a:picLocks noChangeAspect="1"/>
          </p:cNvPicPr>
          <p:nvPr/>
        </p:nvPicPr>
        <p:blipFill>
          <a:blip r:embed="rId10">
            <a:biLevel thresh="25000"/>
          </a:blip>
          <a:stretch>
            <a:fillRect/>
          </a:stretch>
        </p:blipFill>
        <p:spPr>
          <a:xfrm>
            <a:off x="497537" y="548727"/>
            <a:ext cx="595397" cy="755354"/>
          </a:xfrm>
          <a:prstGeom prst="rect">
            <a:avLst/>
          </a:prstGeom>
        </p:spPr>
      </p:pic>
      <p:sp>
        <p:nvSpPr>
          <p:cNvPr id="13" name="Data 21">
            <a:extLst>
              <a:ext uri="{FF2B5EF4-FFF2-40B4-BE49-F238E27FC236}">
                <a16:creationId xmlns:a16="http://schemas.microsoft.com/office/drawing/2014/main" id="{09EF53E3-453F-6694-1483-5AC27DE5EC42}"/>
              </a:ext>
            </a:extLst>
          </p:cNvPr>
          <p:cNvSpPr/>
          <p:nvPr/>
        </p:nvSpPr>
        <p:spPr>
          <a:xfrm>
            <a:off x="11212876" y="4023861"/>
            <a:ext cx="4003105" cy="28858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 h="10061">
                <a:moveTo>
                  <a:pt x="0" y="10021"/>
                </a:moveTo>
                <a:lnTo>
                  <a:pt x="3548" y="0"/>
                </a:lnTo>
                <a:lnTo>
                  <a:pt x="13647" y="21"/>
                </a:lnTo>
                <a:cubicBezTo>
                  <a:pt x="13615" y="3368"/>
                  <a:pt x="13663" y="6714"/>
                  <a:pt x="13631" y="10061"/>
                </a:cubicBezTo>
                <a:lnTo>
                  <a:pt x="0" y="10021"/>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FD5F2E1-49DA-9330-AF46-B12A0BD4561A}"/>
              </a:ext>
            </a:extLst>
          </p:cNvPr>
          <p:cNvSpPr txBox="1">
            <a:spLocks/>
          </p:cNvSpPr>
          <p:nvPr/>
        </p:nvSpPr>
        <p:spPr>
          <a:xfrm>
            <a:off x="10029826" y="253844"/>
            <a:ext cx="1885950" cy="589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err="1">
                <a:solidFill>
                  <a:schemeClr val="bg1"/>
                </a:solidFill>
                <a:latin typeface="Roboto" panose="02000000000000000000" pitchFamily="2" charset="0"/>
                <a:ea typeface="Roboto" panose="02000000000000000000" pitchFamily="2" charset="0"/>
              </a:rPr>
              <a:t>www.nrla.org.uk</a:t>
            </a:r>
            <a:endParaRPr lang="en-US" sz="1800" dirty="0">
              <a:solidFill>
                <a:schemeClr val="bg1"/>
              </a:solidFill>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id="{66F5323D-5123-8D3A-4435-2182C515D037}"/>
              </a:ext>
            </a:extLst>
          </p:cNvPr>
          <p:cNvPicPr>
            <a:picLocks noChangeAspect="1"/>
          </p:cNvPicPr>
          <p:nvPr/>
        </p:nvPicPr>
        <p:blipFill>
          <a:blip r:embed="rId11"/>
          <a:stretch>
            <a:fillRect/>
          </a:stretch>
        </p:blipFill>
        <p:spPr>
          <a:xfrm>
            <a:off x="182274" y="6018196"/>
            <a:ext cx="1546249" cy="839804"/>
          </a:xfrm>
          <a:prstGeom prst="rect">
            <a:avLst/>
          </a:prstGeom>
        </p:spPr>
      </p:pic>
      <p:sp>
        <p:nvSpPr>
          <p:cNvPr id="17" name="Content Placeholder 2">
            <a:extLst>
              <a:ext uri="{FF2B5EF4-FFF2-40B4-BE49-F238E27FC236}">
                <a16:creationId xmlns:a16="http://schemas.microsoft.com/office/drawing/2014/main" id="{88B2A33B-2FB9-046E-1FC2-44FF8C2DF536}"/>
              </a:ext>
            </a:extLst>
          </p:cNvPr>
          <p:cNvSpPr txBox="1">
            <a:spLocks/>
          </p:cNvSpPr>
          <p:nvPr/>
        </p:nvSpPr>
        <p:spPr>
          <a:xfrm>
            <a:off x="9607843"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chemeClr val="tx2"/>
                </a:solidFill>
                <a:latin typeface="Roboto" panose="02000000000000000000" pitchFamily="2" charset="0"/>
                <a:ea typeface="Roboto" panose="02000000000000000000" pitchFamily="2" charset="0"/>
              </a:rPr>
              <a:t>www.nrla.org.uk</a:t>
            </a:r>
            <a:endParaRPr lang="en-US" sz="1400" b="1" kern="0" spc="100" dirty="0">
              <a:solidFill>
                <a:schemeClr val="tx2"/>
              </a:solidFill>
              <a:latin typeface="Roboto" panose="02000000000000000000" pitchFamily="2" charset="0"/>
              <a:ea typeface="Roboto" panose="02000000000000000000" pitchFamily="2" charset="0"/>
            </a:endParaRPr>
          </a:p>
        </p:txBody>
      </p:sp>
      <p:sp>
        <p:nvSpPr>
          <p:cNvPr id="84" name="object 6">
            <a:extLst>
              <a:ext uri="{FF2B5EF4-FFF2-40B4-BE49-F238E27FC236}">
                <a16:creationId xmlns:a16="http://schemas.microsoft.com/office/drawing/2014/main" id="{41E14ED7-4E1F-8A19-0A6F-01D9D80D3B95}"/>
              </a:ext>
            </a:extLst>
          </p:cNvPr>
          <p:cNvSpPr txBox="1"/>
          <p:nvPr/>
        </p:nvSpPr>
        <p:spPr>
          <a:xfrm>
            <a:off x="6336659" y="4770940"/>
            <a:ext cx="2738900" cy="689932"/>
          </a:xfrm>
          <a:prstGeom prst="rect">
            <a:avLst/>
          </a:prstGeom>
        </p:spPr>
        <p:txBody>
          <a:bodyPr vert="horz" wrap="square" lIns="0" tIns="12700" rIns="0" bIns="0" rtlCol="0">
            <a:spAutoFit/>
          </a:bodyPr>
          <a:lstStyle/>
          <a:p>
            <a:pPr marL="12700">
              <a:lnSpc>
                <a:spcPct val="100000"/>
              </a:lnSpc>
              <a:spcBef>
                <a:spcPts val="100"/>
              </a:spcBef>
            </a:pPr>
            <a:r>
              <a:rPr sz="4400" b="1" spc="-165" dirty="0">
                <a:solidFill>
                  <a:srgbClr val="F37321"/>
                </a:solidFill>
                <a:latin typeface="Roboto" panose="02000000000000000000" pitchFamily="2" charset="0"/>
                <a:ea typeface="Roboto" panose="02000000000000000000" pitchFamily="2" charset="0"/>
                <a:cs typeface="Montserrat-ExtraBold"/>
              </a:rPr>
              <a:t>38,000</a:t>
            </a:r>
            <a:endParaRPr sz="4400" dirty="0">
              <a:solidFill>
                <a:srgbClr val="F37321"/>
              </a:solidFill>
              <a:latin typeface="Roboto" panose="02000000000000000000" pitchFamily="2" charset="0"/>
              <a:ea typeface="Roboto" panose="02000000000000000000" pitchFamily="2" charset="0"/>
              <a:cs typeface="Montserrat-ExtraBold"/>
            </a:endParaRPr>
          </a:p>
        </p:txBody>
      </p:sp>
      <p:sp>
        <p:nvSpPr>
          <p:cNvPr id="85" name="object 25">
            <a:extLst>
              <a:ext uri="{FF2B5EF4-FFF2-40B4-BE49-F238E27FC236}">
                <a16:creationId xmlns:a16="http://schemas.microsoft.com/office/drawing/2014/main" id="{BDBC8E84-5A19-8500-1FB3-E2CA012EC8DD}"/>
              </a:ext>
            </a:extLst>
          </p:cNvPr>
          <p:cNvSpPr txBox="1"/>
          <p:nvPr/>
        </p:nvSpPr>
        <p:spPr>
          <a:xfrm>
            <a:off x="6335014" y="5395616"/>
            <a:ext cx="3320935" cy="197490"/>
          </a:xfrm>
          <a:prstGeom prst="rect">
            <a:avLst/>
          </a:prstGeom>
        </p:spPr>
        <p:txBody>
          <a:bodyPr vert="horz" wrap="square" lIns="0" tIns="12700" rIns="0" bIns="0" rtlCol="0">
            <a:spAutoFit/>
          </a:bodyPr>
          <a:lstStyle/>
          <a:p>
            <a:pPr marL="12700">
              <a:lnSpc>
                <a:spcPct val="100000"/>
              </a:lnSpc>
              <a:spcBef>
                <a:spcPts val="100"/>
              </a:spcBef>
            </a:pPr>
            <a:r>
              <a:rPr lang="en-GB" sz="1200" b="1" spc="-15" dirty="0">
                <a:solidFill>
                  <a:schemeClr val="bg1"/>
                </a:solidFill>
                <a:latin typeface="Source Sans Pro" panose="020B0503030403020204" pitchFamily="34" charset="0"/>
                <a:ea typeface="Source Sans Pro" panose="020B0503030403020204" pitchFamily="34" charset="0"/>
                <a:cs typeface="Montserrat-SemiBold"/>
              </a:rPr>
              <a:t>attended </a:t>
            </a:r>
            <a:r>
              <a:rPr sz="1200" b="1" spc="-15" dirty="0">
                <a:solidFill>
                  <a:schemeClr val="bg1"/>
                </a:solidFill>
                <a:latin typeface="Source Sans Pro" panose="020B0503030403020204" pitchFamily="34" charset="0"/>
                <a:ea typeface="Source Sans Pro" panose="020B0503030403020204" pitchFamily="34" charset="0"/>
                <a:cs typeface="Montserrat-SemiBold"/>
              </a:rPr>
              <a:t>online</a:t>
            </a:r>
            <a:r>
              <a:rPr sz="1200" b="1" spc="-50" dirty="0">
                <a:solidFill>
                  <a:schemeClr val="bg1"/>
                </a:solidFill>
                <a:latin typeface="Source Sans Pro" panose="020B0503030403020204" pitchFamily="34" charset="0"/>
                <a:ea typeface="Source Sans Pro" panose="020B0503030403020204" pitchFamily="34" charset="0"/>
                <a:cs typeface="Montserrat-SemiBold"/>
              </a:rPr>
              <a:t> </a:t>
            </a:r>
            <a:r>
              <a:rPr sz="1200" b="1" spc="-15" dirty="0">
                <a:solidFill>
                  <a:schemeClr val="bg1"/>
                </a:solidFill>
                <a:latin typeface="Source Sans Pro" panose="020B0503030403020204" pitchFamily="34" charset="0"/>
                <a:ea typeface="Source Sans Pro" panose="020B0503030403020204" pitchFamily="34" charset="0"/>
                <a:cs typeface="Montserrat-SemiBold"/>
              </a:rPr>
              <a:t>meetings</a:t>
            </a:r>
            <a:endParaRPr sz="1200" dirty="0">
              <a:solidFill>
                <a:schemeClr val="bg1"/>
              </a:solidFill>
              <a:latin typeface="Source Sans Pro" panose="020B0503030403020204" pitchFamily="34" charset="0"/>
              <a:ea typeface="Source Sans Pro" panose="020B0503030403020204" pitchFamily="34" charset="0"/>
              <a:cs typeface="Montserrat-SemiBold"/>
            </a:endParaRPr>
          </a:p>
        </p:txBody>
      </p:sp>
      <p:sp>
        <p:nvSpPr>
          <p:cNvPr id="86" name="object 28">
            <a:extLst>
              <a:ext uri="{FF2B5EF4-FFF2-40B4-BE49-F238E27FC236}">
                <a16:creationId xmlns:a16="http://schemas.microsoft.com/office/drawing/2014/main" id="{5A9C511E-2498-C7AA-E8CA-363A8C493595}"/>
              </a:ext>
            </a:extLst>
          </p:cNvPr>
          <p:cNvSpPr txBox="1"/>
          <p:nvPr/>
        </p:nvSpPr>
        <p:spPr>
          <a:xfrm>
            <a:off x="6352317" y="4677455"/>
            <a:ext cx="85153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chemeClr val="bg1"/>
                </a:solidFill>
                <a:latin typeface="Source Sans Pro" panose="020B0503030403020204" pitchFamily="34" charset="0"/>
                <a:ea typeface="Source Sans Pro" panose="020B0503030403020204" pitchFamily="34" charset="0"/>
                <a:cs typeface="Montserrat-SemiBold"/>
              </a:rPr>
              <a:t>O</a:t>
            </a:r>
            <a:r>
              <a:rPr sz="1200" b="1" spc="-35" dirty="0">
                <a:solidFill>
                  <a:schemeClr val="bg1"/>
                </a:solidFill>
                <a:latin typeface="Source Sans Pro" panose="020B0503030403020204" pitchFamily="34" charset="0"/>
                <a:ea typeface="Source Sans Pro" panose="020B0503030403020204" pitchFamily="34" charset="0"/>
                <a:cs typeface="Montserrat-SemiBold"/>
              </a:rPr>
              <a:t>v</a:t>
            </a:r>
            <a:r>
              <a:rPr sz="1200" b="1" spc="-15" dirty="0">
                <a:solidFill>
                  <a:schemeClr val="bg1"/>
                </a:solidFill>
                <a:latin typeface="Source Sans Pro" panose="020B0503030403020204" pitchFamily="34" charset="0"/>
                <a:ea typeface="Source Sans Pro" panose="020B0503030403020204" pitchFamily="34" charset="0"/>
                <a:cs typeface="Montserrat-SemiBold"/>
              </a:rPr>
              <a:t>er</a:t>
            </a:r>
            <a:endParaRPr sz="1200" dirty="0">
              <a:solidFill>
                <a:schemeClr val="bg1"/>
              </a:solidFill>
              <a:latin typeface="Source Sans Pro" panose="020B0503030403020204" pitchFamily="34" charset="0"/>
              <a:ea typeface="Source Sans Pro" panose="020B0503030403020204" pitchFamily="34" charset="0"/>
              <a:cs typeface="Montserrat-SemiBold"/>
            </a:endParaRPr>
          </a:p>
        </p:txBody>
      </p:sp>
      <p:sp>
        <p:nvSpPr>
          <p:cNvPr id="91" name="object 26">
            <a:extLst>
              <a:ext uri="{FF2B5EF4-FFF2-40B4-BE49-F238E27FC236}">
                <a16:creationId xmlns:a16="http://schemas.microsoft.com/office/drawing/2014/main" id="{D4EFADAC-EDD8-AFE8-5ABC-A1C7BEE4643E}"/>
              </a:ext>
            </a:extLst>
          </p:cNvPr>
          <p:cNvSpPr txBox="1"/>
          <p:nvPr/>
        </p:nvSpPr>
        <p:spPr>
          <a:xfrm>
            <a:off x="3514543" y="5460872"/>
            <a:ext cx="2177483" cy="210570"/>
          </a:xfrm>
          <a:prstGeom prst="rect">
            <a:avLst/>
          </a:prstGeom>
        </p:spPr>
        <p:txBody>
          <a:bodyPr vert="horz" wrap="square" lIns="0" tIns="12700" rIns="0" bIns="0" rtlCol="0">
            <a:spAutoFit/>
          </a:bodyPr>
          <a:lstStyle/>
          <a:p>
            <a:pPr marL="12700" marR="5080">
              <a:lnSpc>
                <a:spcPct val="115399"/>
              </a:lnSpc>
              <a:spcBef>
                <a:spcPts val="100"/>
              </a:spcBef>
            </a:pPr>
            <a:r>
              <a:rPr lang="en-GB" sz="1200" b="1" spc="-15" dirty="0">
                <a:solidFill>
                  <a:schemeClr val="bg1"/>
                </a:solidFill>
                <a:latin typeface="Roboto" panose="02000000000000000000" pitchFamily="2" charset="0"/>
                <a:ea typeface="Roboto" panose="02000000000000000000" pitchFamily="2" charset="0"/>
                <a:cs typeface="Montserrat-SemiBold"/>
              </a:rPr>
              <a:t>eLearning courses completed</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92" name="object 28">
            <a:extLst>
              <a:ext uri="{FF2B5EF4-FFF2-40B4-BE49-F238E27FC236}">
                <a16:creationId xmlns:a16="http://schemas.microsoft.com/office/drawing/2014/main" id="{3B9C82AE-A391-52EB-08FD-F617FD9A1E07}"/>
              </a:ext>
            </a:extLst>
          </p:cNvPr>
          <p:cNvSpPr txBox="1"/>
          <p:nvPr/>
        </p:nvSpPr>
        <p:spPr>
          <a:xfrm>
            <a:off x="3514543" y="4691320"/>
            <a:ext cx="85153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chemeClr val="bg1"/>
                </a:solidFill>
                <a:latin typeface="Roboto" panose="02000000000000000000" pitchFamily="2" charset="0"/>
                <a:ea typeface="Roboto" panose="02000000000000000000" pitchFamily="2" charset="0"/>
                <a:cs typeface="Montserrat-SemiBold"/>
              </a:rPr>
              <a:t>O</a:t>
            </a:r>
            <a:r>
              <a:rPr sz="1200" b="1" spc="-35" dirty="0">
                <a:solidFill>
                  <a:schemeClr val="bg1"/>
                </a:solidFill>
                <a:latin typeface="Roboto" panose="02000000000000000000" pitchFamily="2" charset="0"/>
                <a:ea typeface="Roboto" panose="02000000000000000000" pitchFamily="2" charset="0"/>
                <a:cs typeface="Montserrat-SemiBold"/>
              </a:rPr>
              <a:t>v</a:t>
            </a:r>
            <a:r>
              <a:rPr sz="1200" b="1" spc="-15" dirty="0">
                <a:solidFill>
                  <a:schemeClr val="bg1"/>
                </a:solidFill>
                <a:latin typeface="Roboto" panose="02000000000000000000" pitchFamily="2" charset="0"/>
                <a:ea typeface="Roboto" panose="02000000000000000000" pitchFamily="2" charset="0"/>
                <a:cs typeface="Montserrat-SemiBold"/>
              </a:rPr>
              <a:t>er</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93" name="object 8">
            <a:extLst>
              <a:ext uri="{FF2B5EF4-FFF2-40B4-BE49-F238E27FC236}">
                <a16:creationId xmlns:a16="http://schemas.microsoft.com/office/drawing/2014/main" id="{728D7133-1853-4D34-686B-0C32DBC110C4}"/>
              </a:ext>
            </a:extLst>
          </p:cNvPr>
          <p:cNvSpPr txBox="1"/>
          <p:nvPr/>
        </p:nvSpPr>
        <p:spPr>
          <a:xfrm>
            <a:off x="3514543" y="4840981"/>
            <a:ext cx="2046959" cy="689932"/>
          </a:xfrm>
          <a:prstGeom prst="rect">
            <a:avLst/>
          </a:prstGeom>
        </p:spPr>
        <p:txBody>
          <a:bodyPr vert="horz" wrap="square" lIns="0" tIns="12700" rIns="0" bIns="0" rtlCol="0">
            <a:spAutoFit/>
          </a:bodyPr>
          <a:lstStyle/>
          <a:p>
            <a:pPr marL="12700">
              <a:lnSpc>
                <a:spcPct val="100000"/>
              </a:lnSpc>
              <a:spcBef>
                <a:spcPts val="100"/>
              </a:spcBef>
            </a:pPr>
            <a:r>
              <a:rPr lang="en-GB" sz="4400" b="1" spc="-95" dirty="0">
                <a:solidFill>
                  <a:srgbClr val="F37321"/>
                </a:solidFill>
                <a:latin typeface="Roboto" panose="02000000000000000000" pitchFamily="2" charset="0"/>
                <a:ea typeface="Roboto" panose="02000000000000000000" pitchFamily="2" charset="0"/>
                <a:cs typeface="Montserrat-ExtraBold"/>
              </a:rPr>
              <a:t>3,000</a:t>
            </a:r>
            <a:endParaRPr sz="4400" dirty="0">
              <a:solidFill>
                <a:srgbClr val="F37321"/>
              </a:solidFill>
              <a:latin typeface="Roboto" panose="02000000000000000000" pitchFamily="2" charset="0"/>
              <a:ea typeface="Roboto" panose="02000000000000000000" pitchFamily="2" charset="0"/>
              <a:cs typeface="Montserrat-ExtraBold"/>
            </a:endParaRPr>
          </a:p>
        </p:txBody>
      </p:sp>
      <p:sp>
        <p:nvSpPr>
          <p:cNvPr id="94" name="object 26">
            <a:extLst>
              <a:ext uri="{FF2B5EF4-FFF2-40B4-BE49-F238E27FC236}">
                <a16:creationId xmlns:a16="http://schemas.microsoft.com/office/drawing/2014/main" id="{D15D5119-A639-5C81-A94D-EED93813408F}"/>
              </a:ext>
            </a:extLst>
          </p:cNvPr>
          <p:cNvSpPr txBox="1"/>
          <p:nvPr/>
        </p:nvSpPr>
        <p:spPr>
          <a:xfrm>
            <a:off x="744584" y="5530913"/>
            <a:ext cx="2177483" cy="422936"/>
          </a:xfrm>
          <a:prstGeom prst="rect">
            <a:avLst/>
          </a:prstGeom>
        </p:spPr>
        <p:txBody>
          <a:bodyPr vert="horz" wrap="square" lIns="0" tIns="12700" rIns="0" bIns="0" rtlCol="0">
            <a:spAutoFit/>
          </a:bodyPr>
          <a:lstStyle/>
          <a:p>
            <a:pPr marL="12700" marR="5080">
              <a:lnSpc>
                <a:spcPct val="115399"/>
              </a:lnSpc>
              <a:spcBef>
                <a:spcPts val="100"/>
              </a:spcBef>
            </a:pPr>
            <a:r>
              <a:rPr lang="en-GB" sz="1200" b="1" spc="-15" dirty="0">
                <a:solidFill>
                  <a:schemeClr val="bg1"/>
                </a:solidFill>
                <a:latin typeface="Roboto" panose="02000000000000000000" pitchFamily="2" charset="0"/>
                <a:ea typeface="Roboto" panose="02000000000000000000" pitchFamily="2" charset="0"/>
                <a:cs typeface="Montserrat-SemiBold"/>
              </a:rPr>
              <a:t>Downloads on documents and guides</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95" name="object 28">
            <a:extLst>
              <a:ext uri="{FF2B5EF4-FFF2-40B4-BE49-F238E27FC236}">
                <a16:creationId xmlns:a16="http://schemas.microsoft.com/office/drawing/2014/main" id="{7FCAF7B1-301A-B2BB-97F0-4A27EFFDEF44}"/>
              </a:ext>
            </a:extLst>
          </p:cNvPr>
          <p:cNvSpPr txBox="1"/>
          <p:nvPr/>
        </p:nvSpPr>
        <p:spPr>
          <a:xfrm>
            <a:off x="744584" y="4796605"/>
            <a:ext cx="85153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chemeClr val="bg1"/>
                </a:solidFill>
                <a:latin typeface="Roboto" panose="02000000000000000000" pitchFamily="2" charset="0"/>
                <a:ea typeface="Roboto" panose="02000000000000000000" pitchFamily="2" charset="0"/>
                <a:cs typeface="Montserrat-SemiBold"/>
              </a:rPr>
              <a:t>O</a:t>
            </a:r>
            <a:r>
              <a:rPr sz="1200" b="1" spc="-35" dirty="0">
                <a:solidFill>
                  <a:schemeClr val="bg1"/>
                </a:solidFill>
                <a:latin typeface="Roboto" panose="02000000000000000000" pitchFamily="2" charset="0"/>
                <a:ea typeface="Roboto" panose="02000000000000000000" pitchFamily="2" charset="0"/>
                <a:cs typeface="Montserrat-SemiBold"/>
              </a:rPr>
              <a:t>v</a:t>
            </a:r>
            <a:r>
              <a:rPr sz="1200" b="1" spc="-15" dirty="0">
                <a:solidFill>
                  <a:schemeClr val="bg1"/>
                </a:solidFill>
                <a:latin typeface="Roboto" panose="02000000000000000000" pitchFamily="2" charset="0"/>
                <a:ea typeface="Roboto" panose="02000000000000000000" pitchFamily="2" charset="0"/>
                <a:cs typeface="Montserrat-SemiBold"/>
              </a:rPr>
              <a:t>er</a:t>
            </a:r>
            <a:endParaRPr sz="1200" dirty="0">
              <a:solidFill>
                <a:schemeClr val="bg1"/>
              </a:solidFill>
              <a:latin typeface="Roboto" panose="02000000000000000000" pitchFamily="2" charset="0"/>
              <a:ea typeface="Roboto" panose="02000000000000000000" pitchFamily="2" charset="0"/>
              <a:cs typeface="Montserrat-SemiBold"/>
            </a:endParaRPr>
          </a:p>
        </p:txBody>
      </p:sp>
      <p:sp>
        <p:nvSpPr>
          <p:cNvPr id="96" name="object 8">
            <a:extLst>
              <a:ext uri="{FF2B5EF4-FFF2-40B4-BE49-F238E27FC236}">
                <a16:creationId xmlns:a16="http://schemas.microsoft.com/office/drawing/2014/main" id="{29D336D4-E034-2876-3201-AB20BC9FC844}"/>
              </a:ext>
            </a:extLst>
          </p:cNvPr>
          <p:cNvSpPr txBox="1"/>
          <p:nvPr/>
        </p:nvSpPr>
        <p:spPr>
          <a:xfrm>
            <a:off x="689120" y="4874945"/>
            <a:ext cx="2046959" cy="689932"/>
          </a:xfrm>
          <a:prstGeom prst="rect">
            <a:avLst/>
          </a:prstGeom>
        </p:spPr>
        <p:txBody>
          <a:bodyPr vert="horz" wrap="square" lIns="0" tIns="12700" rIns="0" bIns="0" rtlCol="0">
            <a:spAutoFit/>
          </a:bodyPr>
          <a:lstStyle/>
          <a:p>
            <a:pPr marL="12700">
              <a:lnSpc>
                <a:spcPct val="100000"/>
              </a:lnSpc>
              <a:spcBef>
                <a:spcPts val="100"/>
              </a:spcBef>
            </a:pPr>
            <a:r>
              <a:rPr lang="en-GB" sz="4400" b="1" spc="-95" dirty="0">
                <a:solidFill>
                  <a:srgbClr val="F37321"/>
                </a:solidFill>
                <a:latin typeface="Roboto" panose="02000000000000000000" pitchFamily="2" charset="0"/>
                <a:ea typeface="Roboto" panose="02000000000000000000" pitchFamily="2" charset="0"/>
                <a:cs typeface="Montserrat-ExtraBold"/>
              </a:rPr>
              <a:t>50,000</a:t>
            </a:r>
            <a:endParaRPr sz="4400" dirty="0">
              <a:solidFill>
                <a:srgbClr val="F37321"/>
              </a:solidFill>
              <a:latin typeface="Roboto" panose="02000000000000000000" pitchFamily="2" charset="0"/>
              <a:ea typeface="Roboto" panose="02000000000000000000" pitchFamily="2" charset="0"/>
              <a:cs typeface="Montserrat-ExtraBold"/>
            </a:endParaRPr>
          </a:p>
        </p:txBody>
      </p:sp>
    </p:spTree>
    <p:extLst>
      <p:ext uri="{BB962C8B-B14F-4D97-AF65-F5344CB8AC3E}">
        <p14:creationId xmlns:p14="http://schemas.microsoft.com/office/powerpoint/2010/main" val="32865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15" grpId="0"/>
      <p:bldP spid="19" grpId="0"/>
      <p:bldP spid="20" grpId="0"/>
      <p:bldP spid="23" grpId="0"/>
      <p:bldP spid="24" grpId="0"/>
      <p:bldP spid="47" grpId="0"/>
      <p:bldP spid="50" grpId="0"/>
      <p:bldP spid="84" grpId="0"/>
      <p:bldP spid="85" grpId="0"/>
      <p:bldP spid="86"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 name="Data 21">
            <a:extLst>
              <a:ext uri="{FF2B5EF4-FFF2-40B4-BE49-F238E27FC236}">
                <a16:creationId xmlns:a16="http://schemas.microsoft.com/office/drawing/2014/main" id="{B67BC354-FAB8-46FD-8169-A1637BF5319B}"/>
              </a:ext>
            </a:extLst>
          </p:cNvPr>
          <p:cNvSpPr/>
          <p:nvPr/>
        </p:nvSpPr>
        <p:spPr>
          <a:xfrm>
            <a:off x="9293469" y="0"/>
            <a:ext cx="2915021" cy="685800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 name="connsiteX0" fmla="*/ 0 w 13650"/>
              <a:gd name="connsiteY0" fmla="*/ 10021 h 10061"/>
              <a:gd name="connsiteX1" fmla="*/ 3548 w 13650"/>
              <a:gd name="connsiteY1" fmla="*/ 0 h 10061"/>
              <a:gd name="connsiteX2" fmla="*/ 13647 w 13650"/>
              <a:gd name="connsiteY2" fmla="*/ 21 h 10061"/>
              <a:gd name="connsiteX3" fmla="*/ 13631 w 13650"/>
              <a:gd name="connsiteY3" fmla="*/ 10061 h 10061"/>
              <a:gd name="connsiteX4" fmla="*/ 0 w 13650"/>
              <a:gd name="connsiteY4" fmla="*/ 10021 h 10061"/>
              <a:gd name="connsiteX0" fmla="*/ 0 w 13631"/>
              <a:gd name="connsiteY0" fmla="*/ 10021 h 10061"/>
              <a:gd name="connsiteX1" fmla="*/ 3548 w 13631"/>
              <a:gd name="connsiteY1" fmla="*/ 0 h 10061"/>
              <a:gd name="connsiteX2" fmla="*/ 9421 w 13631"/>
              <a:gd name="connsiteY2" fmla="*/ 21 h 10061"/>
              <a:gd name="connsiteX3" fmla="*/ 13631 w 13631"/>
              <a:gd name="connsiteY3" fmla="*/ 10061 h 10061"/>
              <a:gd name="connsiteX4" fmla="*/ 0 w 13631"/>
              <a:gd name="connsiteY4" fmla="*/ 10021 h 10061"/>
              <a:gd name="connsiteX0" fmla="*/ 0 w 9529"/>
              <a:gd name="connsiteY0" fmla="*/ 10021 h 10245"/>
              <a:gd name="connsiteX1" fmla="*/ 3548 w 9529"/>
              <a:gd name="connsiteY1" fmla="*/ 0 h 10245"/>
              <a:gd name="connsiteX2" fmla="*/ 9421 w 9529"/>
              <a:gd name="connsiteY2" fmla="*/ 21 h 10245"/>
              <a:gd name="connsiteX3" fmla="*/ 9525 w 9529"/>
              <a:gd name="connsiteY3" fmla="*/ 10245 h 10245"/>
              <a:gd name="connsiteX4" fmla="*/ 0 w 9529"/>
              <a:gd name="connsiteY4" fmla="*/ 10021 h 10245"/>
              <a:gd name="connsiteX0" fmla="*/ 0 w 10031"/>
              <a:gd name="connsiteY0" fmla="*/ 9781 h 9791"/>
              <a:gd name="connsiteX1" fmla="*/ 3723 w 10031"/>
              <a:gd name="connsiteY1" fmla="*/ 0 h 9791"/>
              <a:gd name="connsiteX2" fmla="*/ 9887 w 10031"/>
              <a:gd name="connsiteY2" fmla="*/ 20 h 9791"/>
              <a:gd name="connsiteX3" fmla="*/ 10027 w 10031"/>
              <a:gd name="connsiteY3" fmla="*/ 9791 h 9791"/>
              <a:gd name="connsiteX4" fmla="*/ 0 w 10031"/>
              <a:gd name="connsiteY4" fmla="*/ 9781 h 9791"/>
              <a:gd name="connsiteX0" fmla="*/ 0 w 10000"/>
              <a:gd name="connsiteY0" fmla="*/ 10062 h 10072"/>
              <a:gd name="connsiteX1" fmla="*/ 3711 w 10000"/>
              <a:gd name="connsiteY1" fmla="*/ 72 h 10072"/>
              <a:gd name="connsiteX2" fmla="*/ 9887 w 10000"/>
              <a:gd name="connsiteY2" fmla="*/ 0 h 10072"/>
              <a:gd name="connsiteX3" fmla="*/ 9996 w 10000"/>
              <a:gd name="connsiteY3" fmla="*/ 10072 h 10072"/>
              <a:gd name="connsiteX4" fmla="*/ 0 w 10000"/>
              <a:gd name="connsiteY4" fmla="*/ 10062 h 10072"/>
              <a:gd name="connsiteX0" fmla="*/ 0 w 10000"/>
              <a:gd name="connsiteY0" fmla="*/ 10024 h 10034"/>
              <a:gd name="connsiteX1" fmla="*/ 3711 w 10000"/>
              <a:gd name="connsiteY1" fmla="*/ 34 h 10034"/>
              <a:gd name="connsiteX2" fmla="*/ 9861 w 10000"/>
              <a:gd name="connsiteY2" fmla="*/ 0 h 10034"/>
              <a:gd name="connsiteX3" fmla="*/ 9996 w 10000"/>
              <a:gd name="connsiteY3" fmla="*/ 10034 h 10034"/>
              <a:gd name="connsiteX4" fmla="*/ 0 w 10000"/>
              <a:gd name="connsiteY4" fmla="*/ 10024 h 10034"/>
              <a:gd name="connsiteX0" fmla="*/ 0 w 10000"/>
              <a:gd name="connsiteY0" fmla="*/ 9996 h 10006"/>
              <a:gd name="connsiteX1" fmla="*/ 3711 w 10000"/>
              <a:gd name="connsiteY1" fmla="*/ 6 h 10006"/>
              <a:gd name="connsiteX2" fmla="*/ 9866 w 10000"/>
              <a:gd name="connsiteY2" fmla="*/ 0 h 10006"/>
              <a:gd name="connsiteX3" fmla="*/ 9996 w 10000"/>
              <a:gd name="connsiteY3" fmla="*/ 10006 h 10006"/>
              <a:gd name="connsiteX4" fmla="*/ 0 w 10000"/>
              <a:gd name="connsiteY4" fmla="*/ 9996 h 10006"/>
              <a:gd name="connsiteX0" fmla="*/ 0 w 10000"/>
              <a:gd name="connsiteY0" fmla="*/ 9999 h 10009"/>
              <a:gd name="connsiteX1" fmla="*/ 3716 w 10000"/>
              <a:gd name="connsiteY1" fmla="*/ 0 h 10009"/>
              <a:gd name="connsiteX2" fmla="*/ 9866 w 10000"/>
              <a:gd name="connsiteY2" fmla="*/ 3 h 10009"/>
              <a:gd name="connsiteX3" fmla="*/ 9996 w 10000"/>
              <a:gd name="connsiteY3" fmla="*/ 10009 h 10009"/>
              <a:gd name="connsiteX4" fmla="*/ 0 w 10000"/>
              <a:gd name="connsiteY4" fmla="*/ 9999 h 10009"/>
              <a:gd name="connsiteX0" fmla="*/ 0 w 9996"/>
              <a:gd name="connsiteY0" fmla="*/ 9999 h 10009"/>
              <a:gd name="connsiteX1" fmla="*/ 3716 w 9996"/>
              <a:gd name="connsiteY1" fmla="*/ 0 h 10009"/>
              <a:gd name="connsiteX2" fmla="*/ 6059 w 9996"/>
              <a:gd name="connsiteY2" fmla="*/ 16 h 10009"/>
              <a:gd name="connsiteX3" fmla="*/ 9996 w 9996"/>
              <a:gd name="connsiteY3" fmla="*/ 10009 h 10009"/>
              <a:gd name="connsiteX4" fmla="*/ 0 w 9996"/>
              <a:gd name="connsiteY4" fmla="*/ 9999 h 10009"/>
              <a:gd name="connsiteX0" fmla="*/ 0 w 10000"/>
              <a:gd name="connsiteY0" fmla="*/ 9990 h 10000"/>
              <a:gd name="connsiteX1" fmla="*/ 3717 w 10000"/>
              <a:gd name="connsiteY1" fmla="*/ 0 h 10000"/>
              <a:gd name="connsiteX2" fmla="*/ 5719 w 10000"/>
              <a:gd name="connsiteY2" fmla="*/ 3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5198 w 10000"/>
              <a:gd name="connsiteY2" fmla="*/ 16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4499 w 10000"/>
              <a:gd name="connsiteY2" fmla="*/ 29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4143 w 10000"/>
              <a:gd name="connsiteY2" fmla="*/ 42 h 10000"/>
              <a:gd name="connsiteX3" fmla="*/ 10000 w 10000"/>
              <a:gd name="connsiteY3" fmla="*/ 10000 h 10000"/>
              <a:gd name="connsiteX4" fmla="*/ 0 w 10000"/>
              <a:gd name="connsiteY4" fmla="*/ 9990 h 10000"/>
              <a:gd name="connsiteX0" fmla="*/ 0 w 10000"/>
              <a:gd name="connsiteY0" fmla="*/ 9990 h 10000"/>
              <a:gd name="connsiteX1" fmla="*/ 3717 w 10000"/>
              <a:gd name="connsiteY1" fmla="*/ 0 h 10000"/>
              <a:gd name="connsiteX2" fmla="*/ 4335 w 10000"/>
              <a:gd name="connsiteY2" fmla="*/ 42 h 10000"/>
              <a:gd name="connsiteX3" fmla="*/ 10000 w 10000"/>
              <a:gd name="connsiteY3" fmla="*/ 10000 h 10000"/>
              <a:gd name="connsiteX4" fmla="*/ 0 w 10000"/>
              <a:gd name="connsiteY4" fmla="*/ 9990 h 10000"/>
              <a:gd name="connsiteX0" fmla="*/ 0 w 4335"/>
              <a:gd name="connsiteY0" fmla="*/ 9990 h 10013"/>
              <a:gd name="connsiteX1" fmla="*/ 3717 w 4335"/>
              <a:gd name="connsiteY1" fmla="*/ 0 h 10013"/>
              <a:gd name="connsiteX2" fmla="*/ 4335 w 4335"/>
              <a:gd name="connsiteY2" fmla="*/ 42 h 10013"/>
              <a:gd name="connsiteX3" fmla="*/ 4274 w 4335"/>
              <a:gd name="connsiteY3" fmla="*/ 10013 h 10013"/>
              <a:gd name="connsiteX4" fmla="*/ 0 w 4335"/>
              <a:gd name="connsiteY4" fmla="*/ 9990 h 10013"/>
              <a:gd name="connsiteX0" fmla="*/ 0 w 10045"/>
              <a:gd name="connsiteY0" fmla="*/ 9977 h 10013"/>
              <a:gd name="connsiteX1" fmla="*/ 8574 w 10045"/>
              <a:gd name="connsiteY1" fmla="*/ 0 h 10013"/>
              <a:gd name="connsiteX2" fmla="*/ 10000 w 10045"/>
              <a:gd name="connsiteY2" fmla="*/ 42 h 10013"/>
              <a:gd name="connsiteX3" fmla="*/ 10017 w 10045"/>
              <a:gd name="connsiteY3" fmla="*/ 10013 h 10013"/>
              <a:gd name="connsiteX4" fmla="*/ 0 w 10045"/>
              <a:gd name="connsiteY4" fmla="*/ 9977 h 10013"/>
              <a:gd name="connsiteX0" fmla="*/ 0 w 10072"/>
              <a:gd name="connsiteY0" fmla="*/ 9977 h 10026"/>
              <a:gd name="connsiteX1" fmla="*/ 8574 w 10072"/>
              <a:gd name="connsiteY1" fmla="*/ 0 h 10026"/>
              <a:gd name="connsiteX2" fmla="*/ 10000 w 10072"/>
              <a:gd name="connsiteY2" fmla="*/ 42 h 10026"/>
              <a:gd name="connsiteX3" fmla="*/ 10049 w 10072"/>
              <a:gd name="connsiteY3" fmla="*/ 10026 h 10026"/>
              <a:gd name="connsiteX4" fmla="*/ 0 w 10072"/>
              <a:gd name="connsiteY4" fmla="*/ 9977 h 10026"/>
              <a:gd name="connsiteX0" fmla="*/ 0 w 10072"/>
              <a:gd name="connsiteY0" fmla="*/ 9977 h 10026"/>
              <a:gd name="connsiteX1" fmla="*/ 8574 w 10072"/>
              <a:gd name="connsiteY1" fmla="*/ 0 h 10026"/>
              <a:gd name="connsiteX2" fmla="*/ 10000 w 10072"/>
              <a:gd name="connsiteY2" fmla="*/ 0 h 10026"/>
              <a:gd name="connsiteX3" fmla="*/ 10049 w 10072"/>
              <a:gd name="connsiteY3" fmla="*/ 10026 h 10026"/>
              <a:gd name="connsiteX4" fmla="*/ 0 w 10072"/>
              <a:gd name="connsiteY4" fmla="*/ 9977 h 10026"/>
              <a:gd name="connsiteX0" fmla="*/ 0 w 10072"/>
              <a:gd name="connsiteY0" fmla="*/ 9977 h 9994"/>
              <a:gd name="connsiteX1" fmla="*/ 8574 w 10072"/>
              <a:gd name="connsiteY1" fmla="*/ 0 h 9994"/>
              <a:gd name="connsiteX2" fmla="*/ 10000 w 10072"/>
              <a:gd name="connsiteY2" fmla="*/ 0 h 9994"/>
              <a:gd name="connsiteX3" fmla="*/ 10049 w 10072"/>
              <a:gd name="connsiteY3" fmla="*/ 9994 h 9994"/>
              <a:gd name="connsiteX4" fmla="*/ 0 w 10072"/>
              <a:gd name="connsiteY4" fmla="*/ 9977 h 9994"/>
              <a:gd name="connsiteX0" fmla="*/ 0 w 10001"/>
              <a:gd name="connsiteY0" fmla="*/ 9983 h 9991"/>
              <a:gd name="connsiteX1" fmla="*/ 8513 w 10001"/>
              <a:gd name="connsiteY1" fmla="*/ 0 h 9991"/>
              <a:gd name="connsiteX2" fmla="*/ 9929 w 10001"/>
              <a:gd name="connsiteY2" fmla="*/ 0 h 9991"/>
              <a:gd name="connsiteX3" fmla="*/ 9977 w 10001"/>
              <a:gd name="connsiteY3" fmla="*/ 9991 h 9991"/>
              <a:gd name="connsiteX4" fmla="*/ 0 w 10001"/>
              <a:gd name="connsiteY4" fmla="*/ 9983 h 9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9991">
                <a:moveTo>
                  <a:pt x="0" y="9983"/>
                </a:moveTo>
                <a:lnTo>
                  <a:pt x="8513" y="0"/>
                </a:lnTo>
                <a:lnTo>
                  <a:pt x="9929" y="0"/>
                </a:lnTo>
                <a:cubicBezTo>
                  <a:pt x="9924" y="3364"/>
                  <a:pt x="10053" y="6659"/>
                  <a:pt x="9977" y="9991"/>
                </a:cubicBezTo>
                <a:lnTo>
                  <a:pt x="0" y="9983"/>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Content Placeholder 2">
            <a:extLst>
              <a:ext uri="{FF2B5EF4-FFF2-40B4-BE49-F238E27FC236}">
                <a16:creationId xmlns:a16="http://schemas.microsoft.com/office/drawing/2014/main" id="{B2DBE22F-87E1-2F9D-3E72-120CD0461881}"/>
              </a:ext>
            </a:extLst>
          </p:cNvPr>
          <p:cNvSpPr txBox="1">
            <a:spLocks/>
          </p:cNvSpPr>
          <p:nvPr/>
        </p:nvSpPr>
        <p:spPr>
          <a:xfrm>
            <a:off x="1031917" y="1752600"/>
            <a:ext cx="7448053" cy="41592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spcBef>
                <a:spcPts val="500"/>
              </a:spcBef>
              <a:spcAft>
                <a:spcPts val="500"/>
              </a:spcAft>
              <a:buFont typeface="Wingdings" panose="05000000000000000000" pitchFamily="2" charset="2"/>
              <a:buChar char="ü"/>
            </a:pPr>
            <a:r>
              <a:rPr lang="en-US" sz="2000" dirty="0">
                <a:solidFill>
                  <a:schemeClr val="bg1"/>
                </a:solidFill>
                <a:latin typeface="Roboto" panose="02000000000000000000" pitchFamily="2" charset="0"/>
                <a:ea typeface="Roboto" panose="02000000000000000000" pitchFamily="2" charset="0"/>
              </a:rPr>
              <a:t>FREE Tax Investigation Insurance worth over £100</a:t>
            </a:r>
          </a:p>
          <a:p>
            <a:pPr marL="342900" indent="-342900" algn="l">
              <a:lnSpc>
                <a:spcPct val="120000"/>
              </a:lnSpc>
              <a:spcBef>
                <a:spcPts val="500"/>
              </a:spcBef>
              <a:spcAft>
                <a:spcPts val="500"/>
              </a:spcAft>
              <a:buFont typeface="Wingdings" panose="05000000000000000000" pitchFamily="2" charset="2"/>
              <a:buChar char="ü"/>
            </a:pPr>
            <a:r>
              <a:rPr lang="en-US" sz="2000" dirty="0">
                <a:solidFill>
                  <a:schemeClr val="bg1"/>
                </a:solidFill>
                <a:latin typeface="Roboto" panose="02000000000000000000" pitchFamily="2" charset="0"/>
                <a:ea typeface="Roboto" panose="02000000000000000000" pitchFamily="2" charset="0"/>
              </a:rPr>
              <a:t>10% B&amp;Q </a:t>
            </a:r>
            <a:r>
              <a:rPr lang="en-US" sz="2000" dirty="0" err="1">
                <a:solidFill>
                  <a:schemeClr val="bg1"/>
                </a:solidFill>
                <a:latin typeface="Roboto" panose="02000000000000000000" pitchFamily="2" charset="0"/>
                <a:ea typeface="Roboto" panose="02000000000000000000" pitchFamily="2" charset="0"/>
              </a:rPr>
              <a:t>TradePoint</a:t>
            </a:r>
            <a:r>
              <a:rPr lang="en-US" sz="2000" dirty="0">
                <a:solidFill>
                  <a:schemeClr val="bg1"/>
                </a:solidFill>
                <a:latin typeface="Roboto" panose="02000000000000000000" pitchFamily="2" charset="0"/>
                <a:ea typeface="Roboto" panose="02000000000000000000" pitchFamily="2" charset="0"/>
              </a:rPr>
              <a:t> discount card</a:t>
            </a:r>
          </a:p>
          <a:p>
            <a:pPr marL="342900" indent="-342900" algn="l">
              <a:lnSpc>
                <a:spcPct val="120000"/>
              </a:lnSpc>
              <a:spcBef>
                <a:spcPts val="500"/>
              </a:spcBef>
              <a:spcAft>
                <a:spcPts val="500"/>
              </a:spcAft>
              <a:buFont typeface="Wingdings" panose="05000000000000000000" pitchFamily="2" charset="2"/>
              <a:buChar char="ü"/>
            </a:pPr>
            <a:r>
              <a:rPr lang="en-US" sz="2000" dirty="0">
                <a:solidFill>
                  <a:schemeClr val="bg1"/>
                </a:solidFill>
                <a:latin typeface="Roboto" panose="02000000000000000000" pitchFamily="2" charset="0"/>
                <a:ea typeface="Roboto" panose="02000000000000000000" pitchFamily="2" charset="0"/>
              </a:rPr>
              <a:t>10% discount at LOFT Interiors</a:t>
            </a:r>
          </a:p>
          <a:p>
            <a:pPr marL="342900" indent="-342900" algn="l">
              <a:lnSpc>
                <a:spcPct val="120000"/>
              </a:lnSpc>
              <a:spcBef>
                <a:spcPts val="500"/>
              </a:spcBef>
              <a:spcAft>
                <a:spcPts val="500"/>
              </a:spcAft>
              <a:buFont typeface="Wingdings" panose="05000000000000000000" pitchFamily="2" charset="2"/>
              <a:buChar char="ü"/>
            </a:pPr>
            <a:r>
              <a:rPr lang="en-US" sz="2000" dirty="0">
                <a:solidFill>
                  <a:schemeClr val="bg1"/>
                </a:solidFill>
                <a:latin typeface="Roboto" panose="02000000000000000000" pitchFamily="2" charset="0"/>
                <a:ea typeface="Roboto" panose="02000000000000000000" pitchFamily="2" charset="0"/>
              </a:rPr>
              <a:t>5% discount on compliance checks with Safe2</a:t>
            </a:r>
          </a:p>
          <a:p>
            <a:pPr marL="342900" indent="-342900" algn="l">
              <a:lnSpc>
                <a:spcPct val="120000"/>
              </a:lnSpc>
              <a:spcBef>
                <a:spcPts val="500"/>
              </a:spcBef>
              <a:spcAft>
                <a:spcPts val="500"/>
              </a:spcAft>
              <a:buFont typeface="Wingdings" panose="05000000000000000000" pitchFamily="2" charset="2"/>
              <a:buChar char="ü"/>
            </a:pPr>
            <a:r>
              <a:rPr lang="en-US" sz="2000" dirty="0">
                <a:solidFill>
                  <a:schemeClr val="bg1"/>
                </a:solidFill>
                <a:latin typeface="Roboto" panose="02000000000000000000" pitchFamily="2" charset="0"/>
                <a:ea typeface="Roboto" panose="02000000000000000000" pitchFamily="2" charset="0"/>
              </a:rPr>
              <a:t>1 month FREE boiler &amp; home emergency cover</a:t>
            </a:r>
          </a:p>
          <a:p>
            <a:pPr marL="342900" indent="-342900" algn="l">
              <a:lnSpc>
                <a:spcPct val="120000"/>
              </a:lnSpc>
              <a:spcBef>
                <a:spcPts val="500"/>
              </a:spcBef>
              <a:spcAft>
                <a:spcPts val="500"/>
              </a:spcAft>
              <a:buFont typeface="Wingdings" panose="05000000000000000000" pitchFamily="2" charset="2"/>
              <a:buChar char="ü"/>
            </a:pPr>
            <a:r>
              <a:rPr lang="en-US" sz="2000" dirty="0">
                <a:solidFill>
                  <a:schemeClr val="bg1"/>
                </a:solidFill>
                <a:latin typeface="Roboto" panose="02000000000000000000" pitchFamily="2" charset="0"/>
                <a:ea typeface="Roboto" panose="02000000000000000000" pitchFamily="2" charset="0"/>
              </a:rPr>
              <a:t>Exclusive discounts on mortgages, tenant referencing, and more</a:t>
            </a:r>
          </a:p>
        </p:txBody>
      </p:sp>
      <p:sp>
        <p:nvSpPr>
          <p:cNvPr id="11" name="Title 1">
            <a:extLst>
              <a:ext uri="{FF2B5EF4-FFF2-40B4-BE49-F238E27FC236}">
                <a16:creationId xmlns:a16="http://schemas.microsoft.com/office/drawing/2014/main" id="{71EC458A-FE75-1D6C-27EB-4AA9FC487E96}"/>
              </a:ext>
            </a:extLst>
          </p:cNvPr>
          <p:cNvSpPr txBox="1">
            <a:spLocks/>
          </p:cNvSpPr>
          <p:nvPr/>
        </p:nvSpPr>
        <p:spPr>
          <a:xfrm>
            <a:off x="1031918" y="681039"/>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chemeClr val="tx2"/>
                </a:solidFill>
                <a:latin typeface="Roboto" panose="02000000000000000000" pitchFamily="2" charset="0"/>
                <a:ea typeface="Roboto" panose="02000000000000000000" pitchFamily="2" charset="0"/>
              </a:rPr>
              <a:t>Exclusive member discounts</a:t>
            </a:r>
          </a:p>
        </p:txBody>
      </p:sp>
      <p:pic>
        <p:nvPicPr>
          <p:cNvPr id="27" name="Picture 26">
            <a:extLst>
              <a:ext uri="{FF2B5EF4-FFF2-40B4-BE49-F238E27FC236}">
                <a16:creationId xmlns:a16="http://schemas.microsoft.com/office/drawing/2014/main" id="{0CD9DAAC-5566-92F4-E134-D2B16EAACB09}"/>
              </a:ext>
            </a:extLst>
          </p:cNvPr>
          <p:cNvPicPr>
            <a:picLocks noChangeAspect="1"/>
          </p:cNvPicPr>
          <p:nvPr/>
        </p:nvPicPr>
        <p:blipFill>
          <a:blip r:embed="rId3">
            <a:biLevel thresh="25000"/>
          </a:blip>
          <a:stretch>
            <a:fillRect/>
          </a:stretch>
        </p:blipFill>
        <p:spPr>
          <a:xfrm>
            <a:off x="497537" y="548727"/>
            <a:ext cx="595397" cy="755354"/>
          </a:xfrm>
          <a:prstGeom prst="rect">
            <a:avLst/>
          </a:prstGeom>
        </p:spPr>
      </p:pic>
      <p:pic>
        <p:nvPicPr>
          <p:cNvPr id="16" name="Picture 15">
            <a:extLst>
              <a:ext uri="{FF2B5EF4-FFF2-40B4-BE49-F238E27FC236}">
                <a16:creationId xmlns:a16="http://schemas.microsoft.com/office/drawing/2014/main" id="{FC192E8E-C52D-6348-0BF3-743228AFB291}"/>
              </a:ext>
            </a:extLst>
          </p:cNvPr>
          <p:cNvPicPr>
            <a:picLocks noChangeAspect="1"/>
          </p:cNvPicPr>
          <p:nvPr/>
        </p:nvPicPr>
        <p:blipFill>
          <a:blip r:embed="rId4"/>
          <a:stretch>
            <a:fillRect/>
          </a:stretch>
        </p:blipFill>
        <p:spPr>
          <a:xfrm>
            <a:off x="487491" y="5722064"/>
            <a:ext cx="1546249" cy="839804"/>
          </a:xfrm>
          <a:prstGeom prst="rect">
            <a:avLst/>
          </a:prstGeom>
        </p:spPr>
      </p:pic>
      <p:sp>
        <p:nvSpPr>
          <p:cNvPr id="17" name="Content Placeholder 2">
            <a:extLst>
              <a:ext uri="{FF2B5EF4-FFF2-40B4-BE49-F238E27FC236}">
                <a16:creationId xmlns:a16="http://schemas.microsoft.com/office/drawing/2014/main" id="{7C460386-4644-D940-19F3-4E2A233AFB12}"/>
              </a:ext>
            </a:extLst>
          </p:cNvPr>
          <p:cNvSpPr txBox="1">
            <a:spLocks/>
          </p:cNvSpPr>
          <p:nvPr/>
        </p:nvSpPr>
        <p:spPr>
          <a:xfrm>
            <a:off x="9607843"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114F6C"/>
                </a:solidFill>
                <a:latin typeface="Roboto" panose="02000000000000000000" pitchFamily="2" charset="0"/>
                <a:ea typeface="Roboto" panose="02000000000000000000" pitchFamily="2" charset="0"/>
              </a:rPr>
              <a:t>www.nrla.org.uk</a:t>
            </a:r>
            <a:endParaRPr lang="en-US" sz="1400" b="1" kern="0" spc="100" dirty="0">
              <a:solidFill>
                <a:srgbClr val="114F6C"/>
              </a:solidFill>
              <a:latin typeface="Roboto" panose="02000000000000000000" pitchFamily="2" charset="0"/>
              <a:ea typeface="Roboto" panose="02000000000000000000" pitchFamily="2" charset="0"/>
            </a:endParaRPr>
          </a:p>
        </p:txBody>
      </p:sp>
      <p:pic>
        <p:nvPicPr>
          <p:cNvPr id="2" name="Picture 2" descr="Image">
            <a:extLst>
              <a:ext uri="{FF2B5EF4-FFF2-40B4-BE49-F238E27FC236}">
                <a16:creationId xmlns:a16="http://schemas.microsoft.com/office/drawing/2014/main" id="{57E8204A-47BA-9723-CBFD-76418FEA837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121722" y="2818930"/>
            <a:ext cx="2518489" cy="1258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green logo with a check mark&#10;&#10;Description automatically generated">
            <a:extLst>
              <a:ext uri="{FF2B5EF4-FFF2-40B4-BE49-F238E27FC236}">
                <a16:creationId xmlns:a16="http://schemas.microsoft.com/office/drawing/2014/main" id="{41BD3A3D-6B8F-41C5-A386-53B4BB456B27}"/>
              </a:ext>
            </a:extLst>
          </p:cNvPr>
          <p:cNvPicPr>
            <a:picLocks noChangeAspect="1"/>
          </p:cNvPicPr>
          <p:nvPr/>
        </p:nvPicPr>
        <p:blipFill>
          <a:blip r:embed="rId6"/>
          <a:stretch>
            <a:fillRect/>
          </a:stretch>
        </p:blipFill>
        <p:spPr>
          <a:xfrm>
            <a:off x="7925913" y="1204012"/>
            <a:ext cx="2857143" cy="1904762"/>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1EBE4574-899D-DB23-5AC5-BD8FEEEA523F}"/>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8418954" y="4474635"/>
            <a:ext cx="2857143" cy="1042246"/>
          </a:xfrm>
          <a:prstGeom prst="rect">
            <a:avLst/>
          </a:prstGeom>
          <a:solidFill>
            <a:schemeClr val="bg1"/>
          </a:solidFill>
        </p:spPr>
      </p:pic>
    </p:spTree>
    <p:extLst>
      <p:ext uri="{BB962C8B-B14F-4D97-AF65-F5344CB8AC3E}">
        <p14:creationId xmlns:p14="http://schemas.microsoft.com/office/powerpoint/2010/main" val="116361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1BB45-6CCE-C7D2-2E7E-FC9E1D4CCB87}"/>
              </a:ext>
            </a:extLst>
          </p:cNvPr>
          <p:cNvPicPr>
            <a:picLocks noChangeAspect="1"/>
          </p:cNvPicPr>
          <p:nvPr/>
        </p:nvPicPr>
        <p:blipFill>
          <a:blip r:embed="rId3"/>
          <a:stretch>
            <a:fillRect/>
          </a:stretch>
        </p:blipFill>
        <p:spPr>
          <a:xfrm>
            <a:off x="497537" y="548727"/>
            <a:ext cx="595397" cy="755354"/>
          </a:xfrm>
          <a:prstGeom prst="rect">
            <a:avLst/>
          </a:prstGeom>
        </p:spPr>
      </p:pic>
      <p:sp>
        <p:nvSpPr>
          <p:cNvPr id="19" name="Title 1">
            <a:extLst>
              <a:ext uri="{FF2B5EF4-FFF2-40B4-BE49-F238E27FC236}">
                <a16:creationId xmlns:a16="http://schemas.microsoft.com/office/drawing/2014/main" id="{7185D85A-3689-E0C9-49BA-3B262BC16B06}"/>
              </a:ext>
            </a:extLst>
          </p:cNvPr>
          <p:cNvSpPr txBox="1">
            <a:spLocks/>
          </p:cNvSpPr>
          <p:nvPr/>
        </p:nvSpPr>
        <p:spPr>
          <a:xfrm>
            <a:off x="1031918" y="681039"/>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solidFill>
                  <a:srgbClr val="F37321"/>
                </a:solidFill>
                <a:latin typeface="Roboto" panose="02000000000000000000" pitchFamily="2" charset="0"/>
                <a:ea typeface="Roboto" panose="02000000000000000000" pitchFamily="2" charset="0"/>
              </a:rPr>
              <a:t>Simplifying compliance: Safe2</a:t>
            </a:r>
          </a:p>
        </p:txBody>
      </p:sp>
      <p:pic>
        <p:nvPicPr>
          <p:cNvPr id="3" name="Picture 2">
            <a:extLst>
              <a:ext uri="{FF2B5EF4-FFF2-40B4-BE49-F238E27FC236}">
                <a16:creationId xmlns:a16="http://schemas.microsoft.com/office/drawing/2014/main" id="{0A5EAF8A-2334-D547-D62D-CCE31C4FE066}"/>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4C286A5D-B2A2-D967-84C6-38D523A54E23}"/>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7701A265-39E3-1C47-F44E-EC1796A0B2C8}"/>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Content Placeholder 3">
            <a:extLst>
              <a:ext uri="{FF2B5EF4-FFF2-40B4-BE49-F238E27FC236}">
                <a16:creationId xmlns:a16="http://schemas.microsoft.com/office/drawing/2014/main" id="{5AFADA77-CB45-D795-20F9-C36066D62D2E}"/>
              </a:ext>
            </a:extLst>
          </p:cNvPr>
          <p:cNvSpPr txBox="1">
            <a:spLocks/>
          </p:cNvSpPr>
          <p:nvPr/>
        </p:nvSpPr>
        <p:spPr>
          <a:xfrm>
            <a:off x="881332" y="1626167"/>
            <a:ext cx="6191845" cy="51226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endParaRPr lang="en-GB" sz="1600" dirty="0">
              <a:effectLst/>
              <a:ea typeface="Calibri" panose="020F0502020204030204" pitchFamily="34" charset="0"/>
              <a:cs typeface="Arial" panose="020B0604020202020204" pitchFamily="34" charset="0"/>
            </a:endParaRPr>
          </a:p>
          <a:p>
            <a:pPr algn="l"/>
            <a:r>
              <a:rPr lang="en-GB" sz="2000" b="1" i="0" dirty="0">
                <a:solidFill>
                  <a:schemeClr val="bg1"/>
                </a:solidFill>
                <a:effectLst/>
                <a:latin typeface="Roboto" panose="02000000000000000000" pitchFamily="2" charset="0"/>
                <a:ea typeface="Roboto" panose="02000000000000000000" pitchFamily="2" charset="0"/>
              </a:rPr>
              <a:t>Simplify compliance with our all-in-one service</a:t>
            </a:r>
            <a:endParaRPr lang="en-GB" sz="2000" b="0" i="0" dirty="0">
              <a:solidFill>
                <a:schemeClr val="bg1"/>
              </a:solidFill>
              <a:effectLst/>
              <a:latin typeface="Roboto" panose="02000000000000000000" pitchFamily="2" charset="0"/>
              <a:ea typeface="Roboto" panose="02000000000000000000" pitchFamily="2" charset="0"/>
            </a:endParaRPr>
          </a:p>
          <a:p>
            <a:pPr algn="l"/>
            <a:r>
              <a:rPr lang="en-GB" sz="2000" i="0" dirty="0">
                <a:solidFill>
                  <a:schemeClr val="bg1"/>
                </a:solidFill>
                <a:effectLst/>
                <a:latin typeface="Roboto" panose="02000000000000000000" pitchFamily="2" charset="0"/>
                <a:ea typeface="Roboto" panose="02000000000000000000" pitchFamily="2" charset="0"/>
              </a:rPr>
              <a:t>Safe2 are the perfect solution for your property compliance certificates and with our market-leading online platform, you can order any required certificate with just a click of a button. </a:t>
            </a:r>
          </a:p>
          <a:p>
            <a:pPr algn="l"/>
            <a:r>
              <a:rPr lang="en-GB" sz="2000" i="0" dirty="0">
                <a:solidFill>
                  <a:schemeClr val="bg1"/>
                </a:solidFill>
                <a:effectLst/>
                <a:latin typeface="Roboto" panose="02000000000000000000" pitchFamily="2" charset="0"/>
                <a:ea typeface="Roboto" panose="02000000000000000000" pitchFamily="2" charset="0"/>
              </a:rPr>
              <a:t>Safe2 will seamlessly organise the inspection and arrange the date with either the tenant or letting agent and keep you updated along the way.</a:t>
            </a:r>
          </a:p>
          <a:p>
            <a:pPr algn="l"/>
            <a:r>
              <a:rPr lang="en-GB" sz="2000" dirty="0">
                <a:solidFill>
                  <a:schemeClr val="bg1"/>
                </a:solidFill>
                <a:latin typeface="Roboto" panose="02000000000000000000" pitchFamily="2" charset="0"/>
                <a:ea typeface="Roboto" panose="02000000000000000000" pitchFamily="2" charset="0"/>
              </a:rPr>
              <a:t>You receive an exclusive discount as an NRLA member</a:t>
            </a:r>
            <a:endParaRPr lang="en-GB" sz="1800" dirty="0">
              <a:solidFill>
                <a:srgbClr val="000000"/>
              </a:solidFill>
              <a:latin typeface="+mj-lt"/>
            </a:endParaRPr>
          </a:p>
          <a:p>
            <a:pPr marL="0" indent="0" algn="just">
              <a:lnSpc>
                <a:spcPct val="107000"/>
              </a:lnSpc>
              <a:buNone/>
            </a:pPr>
            <a:endParaRPr lang="en-GB" sz="1400" b="0" i="0" dirty="0">
              <a:solidFill>
                <a:srgbClr val="000000"/>
              </a:solidFill>
              <a:effectLst/>
              <a:latin typeface="+mj-lt"/>
            </a:endParaRPr>
          </a:p>
          <a:p>
            <a:pPr algn="just">
              <a:lnSpc>
                <a:spcPct val="107000"/>
              </a:lnSpc>
            </a:pPr>
            <a:endParaRPr lang="en-GB" sz="1800" b="0" i="0" dirty="0">
              <a:solidFill>
                <a:srgbClr val="000000"/>
              </a:solidFill>
              <a:effectLst/>
              <a:latin typeface="+mj-lt"/>
            </a:endParaRPr>
          </a:p>
        </p:txBody>
      </p:sp>
      <p:pic>
        <p:nvPicPr>
          <p:cNvPr id="9" name="Picture 8" descr="A blue and green logo with a check mark&#10;&#10;Description automatically generated">
            <a:extLst>
              <a:ext uri="{FF2B5EF4-FFF2-40B4-BE49-F238E27FC236}">
                <a16:creationId xmlns:a16="http://schemas.microsoft.com/office/drawing/2014/main" id="{0BE5A207-ACC0-8931-F7B2-925432543146}"/>
              </a:ext>
            </a:extLst>
          </p:cNvPr>
          <p:cNvPicPr>
            <a:picLocks noChangeAspect="1"/>
          </p:cNvPicPr>
          <p:nvPr/>
        </p:nvPicPr>
        <p:blipFill>
          <a:blip r:embed="rId5"/>
          <a:stretch>
            <a:fillRect/>
          </a:stretch>
        </p:blipFill>
        <p:spPr>
          <a:xfrm>
            <a:off x="7456348" y="2225427"/>
            <a:ext cx="2857143" cy="1904762"/>
          </a:xfrm>
          <a:prstGeom prst="rect">
            <a:avLst/>
          </a:prstGeom>
        </p:spPr>
      </p:pic>
    </p:spTree>
    <p:extLst>
      <p:ext uri="{BB962C8B-B14F-4D97-AF65-F5344CB8AC3E}">
        <p14:creationId xmlns:p14="http://schemas.microsoft.com/office/powerpoint/2010/main" val="4163340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BDCB3-EE48-604F-A3E7-BBA0ECE47261}"/>
              </a:ext>
            </a:extLst>
          </p:cNvPr>
          <p:cNvSpPr/>
          <p:nvPr/>
        </p:nvSpPr>
        <p:spPr>
          <a:xfrm rot="5400000">
            <a:off x="1436623" y="-1574843"/>
            <a:ext cx="7108957" cy="9982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alpha val="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6" name="Data 21">
            <a:extLst>
              <a:ext uri="{FF2B5EF4-FFF2-40B4-BE49-F238E27FC236}">
                <a16:creationId xmlns:a16="http://schemas.microsoft.com/office/drawing/2014/main" id="{2D82FF3D-78CF-ABF4-10D7-09C4D84366C8}"/>
              </a:ext>
            </a:extLst>
          </p:cNvPr>
          <p:cNvSpPr/>
          <p:nvPr/>
        </p:nvSpPr>
        <p:spPr>
          <a:xfrm>
            <a:off x="11212876" y="4023861"/>
            <a:ext cx="4003105" cy="28858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 h="10061">
                <a:moveTo>
                  <a:pt x="0" y="10021"/>
                </a:moveTo>
                <a:lnTo>
                  <a:pt x="3548" y="0"/>
                </a:lnTo>
                <a:lnTo>
                  <a:pt x="13647" y="21"/>
                </a:lnTo>
                <a:cubicBezTo>
                  <a:pt x="13615" y="3368"/>
                  <a:pt x="13663" y="6714"/>
                  <a:pt x="13631" y="10061"/>
                </a:cubicBezTo>
                <a:lnTo>
                  <a:pt x="0" y="10021"/>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224289B-2F54-8432-5727-48FA31243BCA}"/>
              </a:ext>
            </a:extLst>
          </p:cNvPr>
          <p:cNvPicPr>
            <a:picLocks noChangeAspect="1"/>
          </p:cNvPicPr>
          <p:nvPr/>
        </p:nvPicPr>
        <p:blipFill>
          <a:blip r:embed="rId2"/>
          <a:stretch>
            <a:fillRect/>
          </a:stretch>
        </p:blipFill>
        <p:spPr>
          <a:xfrm>
            <a:off x="487491" y="5722064"/>
            <a:ext cx="1546249" cy="839804"/>
          </a:xfrm>
          <a:prstGeom prst="rect">
            <a:avLst/>
          </a:prstGeom>
        </p:spPr>
      </p:pic>
      <p:sp>
        <p:nvSpPr>
          <p:cNvPr id="20" name="Content Placeholder 2">
            <a:extLst>
              <a:ext uri="{FF2B5EF4-FFF2-40B4-BE49-F238E27FC236}">
                <a16:creationId xmlns:a16="http://schemas.microsoft.com/office/drawing/2014/main" id="{329DA114-1960-F2FF-22D9-ECBFD7295DBB}"/>
              </a:ext>
            </a:extLst>
          </p:cNvPr>
          <p:cNvSpPr txBox="1">
            <a:spLocks/>
          </p:cNvSpPr>
          <p:nvPr/>
        </p:nvSpPr>
        <p:spPr>
          <a:xfrm>
            <a:off x="9607843"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26C6638C-5AD5-28EA-40BA-5559D5AE461D}"/>
              </a:ext>
            </a:extLst>
          </p:cNvPr>
          <p:cNvSpPr txBox="1"/>
          <p:nvPr/>
        </p:nvSpPr>
        <p:spPr>
          <a:xfrm>
            <a:off x="3896099" y="5640583"/>
            <a:ext cx="57350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Roboto" panose="02000000000000000000" pitchFamily="2" charset="0"/>
                <a:ea typeface="Roboto" panose="02000000000000000000" pitchFamily="2" charset="0"/>
                <a:cs typeface="Roboto" panose="02000000000000000000" pitchFamily="2" charset="0"/>
              </a:rPr>
              <a:t>Start for free!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Try it now at </a:t>
            </a:r>
            <a:r>
              <a:rPr kumimoji="0" lang="en-US" sz="2400" b="1" i="0" u="sng"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nrla.org.uk/portfolio</a:t>
            </a:r>
          </a:p>
        </p:txBody>
      </p:sp>
      <p:pic>
        <p:nvPicPr>
          <p:cNvPr id="1026" name="Picture 2">
            <a:extLst>
              <a:ext uri="{FF2B5EF4-FFF2-40B4-BE49-F238E27FC236}">
                <a16:creationId xmlns:a16="http://schemas.microsoft.com/office/drawing/2014/main" id="{BEACBC49-AD01-6BBB-A048-D6975DDDCA4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635"/>
          <a:stretch/>
        </p:blipFill>
        <p:spPr bwMode="auto">
          <a:xfrm>
            <a:off x="-1" y="1029059"/>
            <a:ext cx="12362535" cy="347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3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object 33">
            <a:extLst>
              <a:ext uri="{FF2B5EF4-FFF2-40B4-BE49-F238E27FC236}">
                <a16:creationId xmlns:a16="http://schemas.microsoft.com/office/drawing/2014/main" id="{6887AA16-9513-9283-6D45-4E8AE4893D40}"/>
              </a:ext>
            </a:extLst>
          </p:cNvPr>
          <p:cNvPicPr/>
          <p:nvPr/>
        </p:nvPicPr>
        <p:blipFill>
          <a:blip r:embed="rId3">
            <a:duotone>
              <a:prstClr val="black"/>
              <a:schemeClr val="bg1">
                <a:tint val="45000"/>
                <a:satMod val="400000"/>
              </a:schemeClr>
            </a:duotone>
            <a:alphaModFix amt="25000"/>
            <a:extLst>
              <a:ext uri="{28A0092B-C50C-407E-A947-70E740481C1C}">
                <a14:useLocalDpi xmlns:a14="http://schemas.microsoft.com/office/drawing/2010/main"/>
              </a:ext>
            </a:extLst>
          </a:blip>
          <a:stretch/>
        </p:blipFill>
        <p:spPr>
          <a:xfrm>
            <a:off x="-204068" y="11925"/>
            <a:ext cx="12318423" cy="6955405"/>
          </a:xfrm>
          <a:prstGeom prst="rect">
            <a:avLst/>
          </a:prstGeom>
        </p:spPr>
      </p:pic>
      <p:sp>
        <p:nvSpPr>
          <p:cNvPr id="13" name="Data 21">
            <a:extLst>
              <a:ext uri="{FF2B5EF4-FFF2-40B4-BE49-F238E27FC236}">
                <a16:creationId xmlns:a16="http://schemas.microsoft.com/office/drawing/2014/main" id="{09EF53E3-453F-6694-1483-5AC27DE5EC42}"/>
              </a:ext>
            </a:extLst>
          </p:cNvPr>
          <p:cNvSpPr/>
          <p:nvPr/>
        </p:nvSpPr>
        <p:spPr>
          <a:xfrm>
            <a:off x="11212876" y="4023861"/>
            <a:ext cx="4003105" cy="28858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 h="10061">
                <a:moveTo>
                  <a:pt x="0" y="10021"/>
                </a:moveTo>
                <a:lnTo>
                  <a:pt x="3548" y="0"/>
                </a:lnTo>
                <a:lnTo>
                  <a:pt x="13647" y="21"/>
                </a:lnTo>
                <a:cubicBezTo>
                  <a:pt x="13615" y="3368"/>
                  <a:pt x="13663" y="6714"/>
                  <a:pt x="13631" y="10061"/>
                </a:cubicBezTo>
                <a:lnTo>
                  <a:pt x="0" y="10021"/>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C05ED6D-32BD-A16B-3C7F-4CA006D75390}"/>
              </a:ext>
            </a:extLst>
          </p:cNvPr>
          <p:cNvSpPr txBox="1"/>
          <p:nvPr/>
        </p:nvSpPr>
        <p:spPr>
          <a:xfrm>
            <a:off x="2286000" y="2658148"/>
            <a:ext cx="7620000" cy="1541704"/>
          </a:xfrm>
          <a:prstGeom prst="rect">
            <a:avLst/>
          </a:prstGeom>
          <a:noFill/>
        </p:spPr>
        <p:txBody>
          <a:bodyPr wrap="square">
            <a:spAutoFit/>
          </a:bodyPr>
          <a:lstStyle/>
          <a:p>
            <a:pPr algn="ctr">
              <a:lnSpc>
                <a:spcPct val="105000"/>
              </a:lnSpc>
              <a:spcBef>
                <a:spcPts val="500"/>
              </a:spcBef>
            </a:pPr>
            <a:r>
              <a:rPr lang="en-US" sz="4400" kern="1200" dirty="0">
                <a:solidFill>
                  <a:schemeClr val="bg1"/>
                </a:solidFill>
                <a:effectLst/>
                <a:latin typeface="Roboto" panose="02000000000000000000" pitchFamily="2" charset="0"/>
                <a:ea typeface="Roboto" panose="02000000000000000000" pitchFamily="2" charset="0"/>
              </a:rPr>
              <a:t>Join today by visiting </a:t>
            </a:r>
          </a:p>
          <a:p>
            <a:pPr algn="ctr">
              <a:lnSpc>
                <a:spcPct val="105000"/>
              </a:lnSpc>
              <a:spcBef>
                <a:spcPts val="500"/>
              </a:spcBef>
            </a:pPr>
            <a:r>
              <a:rPr lang="en-US" sz="4400" b="1" dirty="0">
                <a:solidFill>
                  <a:srgbClr val="F37321"/>
                </a:solidFill>
                <a:latin typeface="Roboto" panose="02000000000000000000" pitchFamily="2" charset="0"/>
                <a:ea typeface="Roboto" panose="02000000000000000000" pitchFamily="2" charset="0"/>
              </a:rPr>
              <a:t>nrla.org.uk/join</a:t>
            </a:r>
            <a:endParaRPr lang="en-US" sz="4400" b="1" kern="1200" dirty="0">
              <a:solidFill>
                <a:srgbClr val="F3732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0983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Data 21">
            <a:extLst>
              <a:ext uri="{FF2B5EF4-FFF2-40B4-BE49-F238E27FC236}">
                <a16:creationId xmlns:a16="http://schemas.microsoft.com/office/drawing/2014/main" id="{03B8216C-6987-E26F-DCA0-2E1F243FA57A}"/>
              </a:ext>
            </a:extLst>
          </p:cNvPr>
          <p:cNvSpPr/>
          <p:nvPr/>
        </p:nvSpPr>
        <p:spPr>
          <a:xfrm>
            <a:off x="11212876" y="4023861"/>
            <a:ext cx="4003105" cy="28858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 h="10061">
                <a:moveTo>
                  <a:pt x="0" y="10021"/>
                </a:moveTo>
                <a:lnTo>
                  <a:pt x="3548" y="0"/>
                </a:lnTo>
                <a:lnTo>
                  <a:pt x="13647" y="21"/>
                </a:lnTo>
                <a:cubicBezTo>
                  <a:pt x="13615" y="3368"/>
                  <a:pt x="13663" y="6714"/>
                  <a:pt x="13631" y="10061"/>
                </a:cubicBezTo>
                <a:lnTo>
                  <a:pt x="0" y="10021"/>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A1D8722-8BD2-6DD5-480A-1579B7478914}"/>
              </a:ext>
            </a:extLst>
          </p:cNvPr>
          <p:cNvPicPr>
            <a:picLocks noChangeAspect="1"/>
          </p:cNvPicPr>
          <p:nvPr/>
        </p:nvPicPr>
        <p:blipFill>
          <a:blip r:embed="rId2"/>
          <a:stretch>
            <a:fillRect/>
          </a:stretch>
        </p:blipFill>
        <p:spPr>
          <a:xfrm>
            <a:off x="487491" y="5722064"/>
            <a:ext cx="1546249" cy="839804"/>
          </a:xfrm>
          <a:prstGeom prst="rect">
            <a:avLst/>
          </a:prstGeom>
        </p:spPr>
      </p:pic>
      <p:sp>
        <p:nvSpPr>
          <p:cNvPr id="19" name="Content Placeholder 2">
            <a:extLst>
              <a:ext uri="{FF2B5EF4-FFF2-40B4-BE49-F238E27FC236}">
                <a16:creationId xmlns:a16="http://schemas.microsoft.com/office/drawing/2014/main" id="{8B93796E-5053-E1B6-F3D5-DD7493BFD8F3}"/>
              </a:ext>
            </a:extLst>
          </p:cNvPr>
          <p:cNvSpPr txBox="1">
            <a:spLocks/>
          </p:cNvSpPr>
          <p:nvPr/>
        </p:nvSpPr>
        <p:spPr>
          <a:xfrm>
            <a:off x="9607843"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3D56D77B-C09D-137F-60D8-E723B1988340}"/>
              </a:ext>
            </a:extLst>
          </p:cNvPr>
          <p:cNvSpPr txBox="1"/>
          <p:nvPr/>
        </p:nvSpPr>
        <p:spPr>
          <a:xfrm>
            <a:off x="382197" y="-137178"/>
            <a:ext cx="6651276" cy="1325563"/>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dirty="0">
                <a:solidFill>
                  <a:schemeClr val="bg1"/>
                </a:solidFill>
                <a:latin typeface="Roboto" panose="02000000000000000000" pitchFamily="2" charset="0"/>
                <a:ea typeface="Roboto" panose="02000000000000000000" pitchFamily="2" charset="0"/>
              </a:rPr>
              <a:t>Joining options</a:t>
            </a:r>
          </a:p>
        </p:txBody>
      </p:sp>
      <p:sp>
        <p:nvSpPr>
          <p:cNvPr id="6" name="object 24">
            <a:extLst>
              <a:ext uri="{FF2B5EF4-FFF2-40B4-BE49-F238E27FC236}">
                <a16:creationId xmlns:a16="http://schemas.microsoft.com/office/drawing/2014/main" id="{DFE135F4-03E9-EFE8-AD46-DC0D7E9AD2FD}"/>
              </a:ext>
            </a:extLst>
          </p:cNvPr>
          <p:cNvSpPr txBox="1"/>
          <p:nvPr/>
        </p:nvSpPr>
        <p:spPr>
          <a:xfrm>
            <a:off x="720279" y="1515104"/>
            <a:ext cx="5060440" cy="4201535"/>
          </a:xfrm>
          <a:prstGeom prst="rect">
            <a:avLst/>
          </a:prstGeom>
        </p:spPr>
        <p:txBody>
          <a:bodyPr vert="horz" wrap="square" lIns="0" tIns="20320" rIns="0" bIns="0" rtlCol="0" anchor="t">
            <a:spAutoFit/>
          </a:bodyPr>
          <a:lstStyle/>
          <a:p>
            <a:pPr lvl="0">
              <a:lnSpc>
                <a:spcPct val="105000"/>
              </a:lnSpc>
              <a:spcBef>
                <a:spcPts val="1000"/>
              </a:spcBef>
              <a:defRPr/>
            </a:pPr>
            <a:r>
              <a:rPr lang="en-GB" sz="2000" b="1" dirty="0">
                <a:solidFill>
                  <a:schemeClr val="bg1"/>
                </a:solidFill>
                <a:latin typeface="Roboto" panose="02000000000000000000" pitchFamily="2" charset="0"/>
                <a:ea typeface="Roboto" panose="02000000000000000000" pitchFamily="2" charset="0"/>
              </a:rPr>
              <a:t>Landlord membership </a:t>
            </a:r>
          </a:p>
          <a:p>
            <a:pPr lvl="0">
              <a:lnSpc>
                <a:spcPct val="105000"/>
              </a:lnSpc>
              <a:spcBef>
                <a:spcPts val="1000"/>
              </a:spcBef>
              <a:defRPr/>
            </a:pPr>
            <a:r>
              <a:rPr lang="en-GB" sz="2000" dirty="0">
                <a:solidFill>
                  <a:srgbClr val="F37321"/>
                </a:solidFill>
                <a:latin typeface="Roboto" panose="02000000000000000000" pitchFamily="2" charset="0"/>
                <a:ea typeface="Roboto" panose="02000000000000000000" pitchFamily="2" charset="0"/>
              </a:rPr>
              <a:t>From £99 a year</a:t>
            </a:r>
          </a:p>
          <a:p>
            <a:pPr lvl="0">
              <a:lnSpc>
                <a:spcPct val="105000"/>
              </a:lnSpc>
              <a:spcBef>
                <a:spcPts val="1000"/>
              </a:spcBef>
              <a:defRPr/>
            </a:pPr>
            <a:r>
              <a:rPr lang="en-GB" sz="2000" dirty="0">
                <a:solidFill>
                  <a:srgbClr val="F37321"/>
                </a:solidFill>
                <a:latin typeface="Roboto" panose="02000000000000000000" pitchFamily="2" charset="0"/>
                <a:ea typeface="Roboto" panose="02000000000000000000" pitchFamily="2" charset="0"/>
              </a:rPr>
              <a:t>Share the benefits with 1 associate</a:t>
            </a:r>
          </a:p>
          <a:p>
            <a:pPr lvl="0">
              <a:lnSpc>
                <a:spcPct val="105000"/>
              </a:lnSpc>
              <a:spcBef>
                <a:spcPts val="1000"/>
              </a:spcBef>
              <a:defRPr/>
            </a:pPr>
            <a:endParaRPr lang="en-GB" sz="2000" b="1" dirty="0">
              <a:solidFill>
                <a:srgbClr val="F37321"/>
              </a:solidFill>
              <a:latin typeface="Roboto" panose="02000000000000000000" pitchFamily="2" charset="0"/>
              <a:ea typeface="Roboto" panose="02000000000000000000" pitchFamily="2" charset="0"/>
            </a:endParaRPr>
          </a:p>
          <a:p>
            <a:pPr>
              <a:lnSpc>
                <a:spcPct val="105000"/>
              </a:lnSpc>
            </a:pPr>
            <a:r>
              <a:rPr lang="en-GB" sz="2000" b="1" dirty="0">
                <a:solidFill>
                  <a:schemeClr val="bg1"/>
                </a:solidFill>
                <a:latin typeface="Roboto" panose="02000000000000000000" pitchFamily="2" charset="0"/>
                <a:ea typeface="Roboto" panose="02000000000000000000" pitchFamily="2" charset="0"/>
              </a:rPr>
              <a:t>Business membership </a:t>
            </a:r>
          </a:p>
          <a:p>
            <a:pPr lvl="0">
              <a:lnSpc>
                <a:spcPct val="105000"/>
              </a:lnSpc>
              <a:spcBef>
                <a:spcPts val="1000"/>
              </a:spcBef>
              <a:defRPr/>
            </a:pPr>
            <a:r>
              <a:rPr lang="en-GB" sz="2000" dirty="0">
                <a:solidFill>
                  <a:srgbClr val="F37321"/>
                </a:solidFill>
                <a:latin typeface="Roboto" panose="02000000000000000000" pitchFamily="2" charset="0"/>
                <a:ea typeface="Roboto" panose="02000000000000000000" pitchFamily="2" charset="0"/>
              </a:rPr>
              <a:t>From £199 a year</a:t>
            </a:r>
          </a:p>
          <a:p>
            <a:pPr lvl="0">
              <a:lnSpc>
                <a:spcPct val="105000"/>
              </a:lnSpc>
              <a:spcBef>
                <a:spcPts val="1000"/>
              </a:spcBef>
              <a:defRPr/>
            </a:pPr>
            <a:r>
              <a:rPr lang="en-GB" sz="2000" dirty="0">
                <a:solidFill>
                  <a:srgbClr val="F37321"/>
                </a:solidFill>
                <a:latin typeface="Roboto" panose="02000000000000000000" pitchFamily="2" charset="0"/>
                <a:ea typeface="Roboto" panose="02000000000000000000" pitchFamily="2" charset="0"/>
              </a:rPr>
              <a:t>Share the benefits with 4 associates</a:t>
            </a:r>
          </a:p>
          <a:p>
            <a:pPr lvl="0">
              <a:lnSpc>
                <a:spcPct val="105000"/>
              </a:lnSpc>
              <a:spcBef>
                <a:spcPts val="1000"/>
              </a:spcBef>
              <a:defRPr/>
            </a:pPr>
            <a:endParaRPr lang="en-GB" b="1" dirty="0">
              <a:solidFill>
                <a:srgbClr val="F37321"/>
              </a:solidFill>
              <a:latin typeface="Roboto" panose="02000000000000000000" pitchFamily="2" charset="0"/>
              <a:ea typeface="Roboto" panose="02000000000000000000" pitchFamily="2" charset="0"/>
            </a:endParaRPr>
          </a:p>
          <a:p>
            <a:pPr marR="127000">
              <a:lnSpc>
                <a:spcPct val="105000"/>
              </a:lnSpc>
              <a:defRPr/>
            </a:pPr>
            <a:endParaRPr lang="en-GB" sz="1700" spc="-10" dirty="0">
              <a:solidFill>
                <a:srgbClr val="F37321"/>
              </a:solidFill>
              <a:latin typeface="Roboto" panose="02000000000000000000" pitchFamily="2" charset="0"/>
              <a:ea typeface="Roboto" panose="02000000000000000000" pitchFamily="2" charset="0"/>
              <a:cs typeface="Source Sans Pro"/>
            </a:endParaRPr>
          </a:p>
          <a:p>
            <a:pPr marR="127000" lvl="0">
              <a:lnSpc>
                <a:spcPct val="105000"/>
              </a:lnSpc>
              <a:defRPr/>
            </a:pPr>
            <a:endParaRPr lang="en-GB" sz="1700" dirty="0">
              <a:solidFill>
                <a:schemeClr val="bg1"/>
              </a:solidFill>
              <a:latin typeface="Source Sans Pro" panose="020B0503030403020204" pitchFamily="34" charset="0"/>
              <a:ea typeface="Source Sans Pro" panose="020B0503030403020204" pitchFamily="34" charset="0"/>
              <a:cs typeface="Source Sans Pro"/>
            </a:endParaRPr>
          </a:p>
          <a:p>
            <a:pPr marL="0" marR="127000" lvl="0" indent="0" algn="l" defTabSz="914400" rtl="0" eaLnBrk="1" fontAlgn="auto" latinLnBrk="0" hangingPunct="1">
              <a:lnSpc>
                <a:spcPct val="105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lumMod val="85000"/>
                  <a:lumOff val="15000"/>
                </a:prstClr>
              </a:solidFill>
              <a:effectLst/>
              <a:uLnTx/>
              <a:uFillTx/>
              <a:latin typeface="Source Sans Pro"/>
              <a:ea typeface="+mn-ea"/>
              <a:cs typeface="Source Sans Pro"/>
            </a:endParaRPr>
          </a:p>
        </p:txBody>
      </p:sp>
      <p:sp>
        <p:nvSpPr>
          <p:cNvPr id="7" name="TextBox 6">
            <a:extLst>
              <a:ext uri="{FF2B5EF4-FFF2-40B4-BE49-F238E27FC236}">
                <a16:creationId xmlns:a16="http://schemas.microsoft.com/office/drawing/2014/main" id="{9E63496F-ADC1-AAF1-7D1B-7BF8C80CCC10}"/>
              </a:ext>
            </a:extLst>
          </p:cNvPr>
          <p:cNvSpPr txBox="1"/>
          <p:nvPr/>
        </p:nvSpPr>
        <p:spPr>
          <a:xfrm>
            <a:off x="9781777" y="2919024"/>
            <a:ext cx="2043113" cy="1055161"/>
          </a:xfrm>
          <a:prstGeom prst="rect">
            <a:avLst/>
          </a:prstGeom>
          <a:noFill/>
        </p:spPr>
        <p:txBody>
          <a:bodyPr wrap="square">
            <a:spAutoFit/>
          </a:bodyPr>
          <a:lstStyle/>
          <a:p>
            <a:pPr lvl="0">
              <a:lnSpc>
                <a:spcPct val="90000"/>
              </a:lnSpc>
              <a:spcBef>
                <a:spcPts val="1000"/>
              </a:spcBef>
              <a:defRPr/>
            </a:pPr>
            <a:r>
              <a:rPr lang="en-GB" sz="2000" b="1" i="1" dirty="0">
                <a:solidFill>
                  <a:srgbClr val="F37321"/>
                </a:solidFill>
              </a:rPr>
              <a:t>Discount Code</a:t>
            </a:r>
          </a:p>
          <a:p>
            <a:pPr lvl="0">
              <a:lnSpc>
                <a:spcPct val="90000"/>
              </a:lnSpc>
              <a:spcBef>
                <a:spcPts val="1000"/>
              </a:spcBef>
              <a:defRPr/>
            </a:pPr>
            <a:r>
              <a:rPr lang="en-GB" sz="4000" b="1" i="1" dirty="0">
                <a:solidFill>
                  <a:srgbClr val="F37321"/>
                </a:solidFill>
              </a:rPr>
              <a:t>AD15 </a:t>
            </a:r>
          </a:p>
        </p:txBody>
      </p:sp>
      <p:pic>
        <p:nvPicPr>
          <p:cNvPr id="9" name="Picture 8">
            <a:extLst>
              <a:ext uri="{FF2B5EF4-FFF2-40B4-BE49-F238E27FC236}">
                <a16:creationId xmlns:a16="http://schemas.microsoft.com/office/drawing/2014/main" id="{654EED44-B69D-7CF1-D07A-8E9F81A76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736" y="1528631"/>
            <a:ext cx="4001058" cy="3562847"/>
          </a:xfrm>
          <a:prstGeom prst="rect">
            <a:avLst/>
          </a:prstGeom>
        </p:spPr>
      </p:pic>
    </p:spTree>
    <p:extLst>
      <p:ext uri="{BB962C8B-B14F-4D97-AF65-F5344CB8AC3E}">
        <p14:creationId xmlns:p14="http://schemas.microsoft.com/office/powerpoint/2010/main" val="186992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1BB45-6CCE-C7D2-2E7E-FC9E1D4CCB87}"/>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76DDDC03-49CF-3426-49AB-E344D536E976}"/>
              </a:ext>
            </a:extLst>
          </p:cNvPr>
          <p:cNvSpPr txBox="1">
            <a:spLocks/>
          </p:cNvSpPr>
          <p:nvPr/>
        </p:nvSpPr>
        <p:spPr>
          <a:xfrm>
            <a:off x="1092934" y="1493855"/>
            <a:ext cx="4919848" cy="589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AFCFC"/>
                </a:solidFill>
                <a:effectLst/>
                <a:uLnTx/>
                <a:uFillTx/>
                <a:latin typeface="Roboto" panose="02000000000000000000" pitchFamily="2" charset="0"/>
                <a:ea typeface="Roboto" panose="02000000000000000000" pitchFamily="2" charset="0"/>
                <a:cs typeface="+mn-cs"/>
              </a:rPr>
              <a:t>A snapshot of the private rented sector</a:t>
            </a:r>
          </a:p>
        </p:txBody>
      </p:sp>
      <p:sp>
        <p:nvSpPr>
          <p:cNvPr id="19" name="Title 1">
            <a:extLst>
              <a:ext uri="{FF2B5EF4-FFF2-40B4-BE49-F238E27FC236}">
                <a16:creationId xmlns:a16="http://schemas.microsoft.com/office/drawing/2014/main" id="{7185D85A-3689-E0C9-49BA-3B262BC16B06}"/>
              </a:ext>
            </a:extLst>
          </p:cNvPr>
          <p:cNvSpPr txBox="1">
            <a:spLocks/>
          </p:cNvSpPr>
          <p:nvPr/>
        </p:nvSpPr>
        <p:spPr>
          <a:xfrm>
            <a:off x="1031918" y="681039"/>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rgbClr val="F37423"/>
                </a:solidFill>
                <a:effectLst/>
                <a:uLnTx/>
                <a:uFillTx/>
                <a:latin typeface="Roboto" panose="02000000000000000000" pitchFamily="2" charset="0"/>
                <a:ea typeface="Roboto" panose="02000000000000000000" pitchFamily="2" charset="0"/>
                <a:cs typeface="+mj-cs"/>
              </a:rPr>
              <a:t>State of the PRS</a:t>
            </a:r>
          </a:p>
        </p:txBody>
      </p:sp>
      <p:pic>
        <p:nvPicPr>
          <p:cNvPr id="4" name="Graphic 3" descr="Home with solid fill">
            <a:extLst>
              <a:ext uri="{FF2B5EF4-FFF2-40B4-BE49-F238E27FC236}">
                <a16:creationId xmlns:a16="http://schemas.microsoft.com/office/drawing/2014/main" id="{02AE0A6F-9000-8737-4FFE-D568377245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66319" y="2124201"/>
            <a:ext cx="1367100" cy="1367100"/>
          </a:xfrm>
          <a:prstGeom prst="rect">
            <a:avLst/>
          </a:prstGeom>
        </p:spPr>
      </p:pic>
      <p:sp>
        <p:nvSpPr>
          <p:cNvPr id="5" name="TextBox 4">
            <a:extLst>
              <a:ext uri="{FF2B5EF4-FFF2-40B4-BE49-F238E27FC236}">
                <a16:creationId xmlns:a16="http://schemas.microsoft.com/office/drawing/2014/main" id="{019B3608-1385-3D4E-6BB5-8EC33297E97D}"/>
              </a:ext>
            </a:extLst>
          </p:cNvPr>
          <p:cNvSpPr txBox="1"/>
          <p:nvPr/>
        </p:nvSpPr>
        <p:spPr>
          <a:xfrm>
            <a:off x="311855" y="4281750"/>
            <a:ext cx="2518157" cy="181588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AFCFC"/>
                </a:solidFill>
                <a:effectLst/>
                <a:uLnTx/>
                <a:uFillTx/>
                <a:latin typeface="Roboto"/>
                <a:ea typeface="+mn-lt"/>
                <a:cs typeface="+mn-lt"/>
              </a:rPr>
              <a:t>Small and medium landlords contribute </a:t>
            </a:r>
            <a:r>
              <a:rPr kumimoji="0" lang="en-GB" sz="1600" b="1" i="0" u="none" strike="noStrike" kern="1200" cap="none" spc="0" normalizeH="0" baseline="0" noProof="0">
                <a:ln>
                  <a:noFill/>
                </a:ln>
                <a:solidFill>
                  <a:srgbClr val="F37936"/>
                </a:solidFill>
                <a:effectLst/>
                <a:uLnTx/>
                <a:uFillTx/>
                <a:latin typeface="Roboto"/>
                <a:ea typeface="+mn-lt"/>
                <a:cs typeface="+mn-lt"/>
              </a:rPr>
              <a:t>£45 billion</a:t>
            </a:r>
            <a:r>
              <a:rPr kumimoji="0" lang="en-GB" sz="1600" b="0" i="0" u="none" strike="noStrike" kern="1200" cap="none" spc="0" normalizeH="0" baseline="0" noProof="0">
                <a:ln>
                  <a:noFill/>
                </a:ln>
                <a:solidFill>
                  <a:srgbClr val="FAFCFC"/>
                </a:solidFill>
                <a:effectLst/>
                <a:uLnTx/>
                <a:uFillTx/>
                <a:latin typeface="Roboto"/>
                <a:ea typeface="+mn-lt"/>
                <a:cs typeface="+mn-lt"/>
              </a:rPr>
              <a:t> in Gross Value Added. </a:t>
            </a:r>
            <a:r>
              <a:rPr kumimoji="0" lang="en-GB" sz="1600" b="1" i="0" u="none" strike="noStrike" kern="1200" cap="none" spc="0" normalizeH="0" baseline="0" noProof="0">
                <a:ln>
                  <a:noFill/>
                </a:ln>
                <a:solidFill>
                  <a:srgbClr val="F37936"/>
                </a:solidFill>
                <a:effectLst/>
                <a:uLnTx/>
                <a:uFillTx/>
                <a:latin typeface="Roboto"/>
                <a:ea typeface="+mn-lt"/>
                <a:cs typeface="+mn-lt"/>
              </a:rPr>
              <a:t>The PRS supports 390,000 jobs </a:t>
            </a:r>
            <a:r>
              <a:rPr kumimoji="0" lang="en-GB" sz="1600" b="0" i="0" u="none" strike="noStrike" kern="1200" cap="none" spc="0" normalizeH="0" baseline="0" noProof="0">
                <a:ln>
                  <a:noFill/>
                </a:ln>
                <a:solidFill>
                  <a:srgbClr val="FAFCFC"/>
                </a:solidFill>
                <a:effectLst/>
                <a:uLnTx/>
                <a:uFillTx/>
                <a:latin typeface="Roboto"/>
                <a:ea typeface="+mn-lt"/>
                <a:cs typeface="+mn-lt"/>
              </a:rPr>
              <a:t>across the wider economy.</a:t>
            </a:r>
            <a:endParaRPr kumimoji="0" lang="en-US" sz="1600" b="1" i="0" u="none" strike="noStrike" kern="1200" cap="none" spc="0" normalizeH="0" baseline="0" noProof="0">
              <a:ln>
                <a:noFill/>
              </a:ln>
              <a:solidFill>
                <a:srgbClr val="F37936"/>
              </a:solidFill>
              <a:effectLst/>
              <a:uLnTx/>
              <a:uFillTx/>
              <a:latin typeface="Roboto"/>
              <a:ea typeface="+mn-lt"/>
              <a:cs typeface="+mn-lt"/>
            </a:endParaRPr>
          </a:p>
        </p:txBody>
      </p:sp>
      <p:sp>
        <p:nvSpPr>
          <p:cNvPr id="6" name="TextBox 5">
            <a:extLst>
              <a:ext uri="{FF2B5EF4-FFF2-40B4-BE49-F238E27FC236}">
                <a16:creationId xmlns:a16="http://schemas.microsoft.com/office/drawing/2014/main" id="{F65A2343-8C3D-CAC3-7028-E7289EFCB3DE}"/>
              </a:ext>
            </a:extLst>
          </p:cNvPr>
          <p:cNvSpPr txBox="1"/>
          <p:nvPr/>
        </p:nvSpPr>
        <p:spPr>
          <a:xfrm>
            <a:off x="3294197" y="4286957"/>
            <a:ext cx="2394926" cy="2339102"/>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AFCFC"/>
                </a:solidFill>
                <a:effectLst/>
                <a:uLnTx/>
                <a:uFillTx/>
                <a:latin typeface="Roboto"/>
                <a:ea typeface="Roboto"/>
                <a:cs typeface="Roboto"/>
              </a:rPr>
              <a:t>According to our Landlord Confidence Index </a:t>
            </a:r>
            <a:r>
              <a:rPr kumimoji="0" lang="en-GB" sz="1600" b="0" i="0" u="none" strike="noStrike" kern="100" cap="none" spc="0" normalizeH="0" baseline="0" noProof="0">
                <a:ln>
                  <a:noFill/>
                </a:ln>
                <a:solidFill>
                  <a:srgbClr val="FAFCFC"/>
                </a:solidFill>
                <a:effectLst/>
                <a:uLnTx/>
                <a:uFillTx/>
                <a:latin typeface="Roboto"/>
                <a:ea typeface="Roboto"/>
                <a:cs typeface="Roboto"/>
              </a:rPr>
              <a:t>In Q1 of this year, </a:t>
            </a:r>
            <a:r>
              <a:rPr kumimoji="0" lang="en-GB" sz="1600" b="1" i="0" u="none" strike="noStrike" kern="100" cap="none" spc="0" normalizeH="0" baseline="0" noProof="0">
                <a:ln>
                  <a:noFill/>
                </a:ln>
                <a:solidFill>
                  <a:srgbClr val="F37936"/>
                </a:solidFill>
                <a:effectLst/>
                <a:uLnTx/>
                <a:uFillTx/>
                <a:latin typeface="Roboto"/>
                <a:ea typeface="Roboto"/>
                <a:cs typeface="Roboto"/>
              </a:rPr>
              <a:t>53% of landlords</a:t>
            </a:r>
            <a:r>
              <a:rPr kumimoji="0" lang="en-GB" sz="1600" b="1" i="0" u="none" strike="noStrike" kern="100" cap="none" spc="0" normalizeH="0" baseline="0" noProof="0">
                <a:ln>
                  <a:noFill/>
                </a:ln>
                <a:solidFill>
                  <a:srgbClr val="BED600"/>
                </a:solidFill>
                <a:effectLst/>
                <a:uLnTx/>
                <a:uFillTx/>
                <a:latin typeface="Roboto"/>
                <a:ea typeface="Roboto"/>
                <a:cs typeface="Roboto"/>
              </a:rPr>
              <a:t> </a:t>
            </a:r>
            <a:r>
              <a:rPr kumimoji="0" lang="en-GB" sz="1600" b="0" i="0" u="none" strike="noStrike" kern="100" cap="none" spc="0" normalizeH="0" baseline="0" noProof="0">
                <a:ln>
                  <a:noFill/>
                </a:ln>
                <a:solidFill>
                  <a:srgbClr val="FAFCFC"/>
                </a:solidFill>
                <a:effectLst/>
                <a:uLnTx/>
                <a:uFillTx/>
                <a:latin typeface="Roboto"/>
                <a:ea typeface="Roboto"/>
                <a:cs typeface="Roboto"/>
              </a:rPr>
              <a:t>planned to </a:t>
            </a:r>
            <a:r>
              <a:rPr kumimoji="0" lang="en-GB" sz="1600" b="1" i="0" u="none" strike="noStrike" kern="100" cap="none" spc="0" normalizeH="0" baseline="0" noProof="0">
                <a:ln>
                  <a:noFill/>
                </a:ln>
                <a:solidFill>
                  <a:srgbClr val="F37936"/>
                </a:solidFill>
                <a:effectLst/>
                <a:uLnTx/>
                <a:uFillTx/>
                <a:latin typeface="Roboto"/>
                <a:ea typeface="Roboto"/>
                <a:cs typeface="Roboto"/>
              </a:rPr>
              <a:t>reduce their portfolios</a:t>
            </a:r>
            <a:r>
              <a:rPr kumimoji="0" lang="en-GB" sz="1600" b="0" i="0" u="none" strike="noStrike" kern="100" cap="none" spc="0" normalizeH="0" baseline="0" noProof="0">
                <a:ln>
                  <a:noFill/>
                </a:ln>
                <a:solidFill>
                  <a:srgbClr val="FAFCFC"/>
                </a:solidFill>
                <a:effectLst/>
                <a:uLnTx/>
                <a:uFillTx/>
                <a:latin typeface="Roboto"/>
                <a:ea typeface="Roboto"/>
                <a:cs typeface="Roboto"/>
              </a:rPr>
              <a:t>, while just 7% were considering buying. </a:t>
            </a:r>
            <a:endParaRPr kumimoji="0" lang="en-GB" sz="1600" b="0" i="1" u="none" strike="noStrike" kern="100" cap="none" spc="0" normalizeH="0" baseline="0" noProof="0">
              <a:ln>
                <a:noFill/>
              </a:ln>
              <a:solidFill>
                <a:srgbClr val="FAFCFC"/>
              </a:solidFill>
              <a:effectLst/>
              <a:uLnTx/>
              <a:uFillTx/>
              <a:latin typeface="Roboto"/>
              <a:ea typeface="Roboto"/>
              <a:cs typeface="Roboto"/>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63B54"/>
              </a:solidFill>
              <a:effectLst/>
              <a:uLnTx/>
              <a:uFillTx/>
              <a:latin typeface="Aptos" panose="02110004020202020204"/>
              <a:ea typeface="+mn-ea"/>
              <a:cs typeface="+mn-cs"/>
            </a:endParaRPr>
          </a:p>
        </p:txBody>
      </p:sp>
      <p:pic>
        <p:nvPicPr>
          <p:cNvPr id="7" name="Graphic 6" descr="Scales of justice outline">
            <a:extLst>
              <a:ext uri="{FF2B5EF4-FFF2-40B4-BE49-F238E27FC236}">
                <a16:creationId xmlns:a16="http://schemas.microsoft.com/office/drawing/2014/main" id="{B8520E82-0103-DE5F-B4C9-AFD2CF4A3D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5796" y="2065019"/>
            <a:ext cx="1480457" cy="1480457"/>
          </a:xfrm>
          <a:prstGeom prst="rect">
            <a:avLst/>
          </a:prstGeom>
        </p:spPr>
      </p:pic>
      <p:sp>
        <p:nvSpPr>
          <p:cNvPr id="8" name="TextBox 7">
            <a:extLst>
              <a:ext uri="{FF2B5EF4-FFF2-40B4-BE49-F238E27FC236}">
                <a16:creationId xmlns:a16="http://schemas.microsoft.com/office/drawing/2014/main" id="{0938C9D5-10D3-2E66-5269-643ADF040252}"/>
              </a:ext>
            </a:extLst>
          </p:cNvPr>
          <p:cNvSpPr txBox="1"/>
          <p:nvPr/>
        </p:nvSpPr>
        <p:spPr>
          <a:xfrm>
            <a:off x="6154297" y="4281750"/>
            <a:ext cx="2623456" cy="2062103"/>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AFCFC"/>
                </a:solidFill>
                <a:effectLst/>
                <a:uLnTx/>
                <a:uFillTx/>
                <a:latin typeface="Roboto"/>
                <a:ea typeface="Roboto"/>
                <a:cs typeface="Roboto"/>
              </a:rPr>
              <a:t>The median time from claim to </a:t>
            </a:r>
            <a:r>
              <a:rPr kumimoji="0" lang="en-GB" sz="1600" b="1" i="0" u="none" strike="noStrike" kern="1200" cap="none" spc="0" normalizeH="0" baseline="0" noProof="0">
                <a:ln>
                  <a:noFill/>
                </a:ln>
                <a:solidFill>
                  <a:srgbClr val="F37936"/>
                </a:solidFill>
                <a:effectLst/>
                <a:uLnTx/>
                <a:uFillTx/>
                <a:latin typeface="Roboto"/>
                <a:ea typeface="Roboto"/>
                <a:cs typeface="Roboto"/>
              </a:rPr>
              <a:t>repossession in Q3 2024 was 24.5 weeks </a:t>
            </a:r>
            <a:r>
              <a:rPr kumimoji="0" lang="en-GB" sz="1600" b="0" i="0" u="none" strike="noStrike" kern="1200" cap="none" spc="0" normalizeH="0" baseline="0" noProof="0">
                <a:ln>
                  <a:noFill/>
                </a:ln>
                <a:solidFill>
                  <a:srgbClr val="FAFCFC"/>
                </a:solidFill>
                <a:effectLst/>
                <a:uLnTx/>
                <a:uFillTx/>
                <a:latin typeface="Roboto"/>
                <a:ea typeface="Roboto"/>
                <a:cs typeface="Roboto"/>
              </a:rPr>
              <a:t>- 1.5 weeks longer than in 2023. Accelerated possession claims </a:t>
            </a:r>
            <a:r>
              <a:rPr kumimoji="0" lang="en-GB" sz="1600" b="1" i="0" u="none" strike="noStrike" kern="1200" cap="none" spc="0" normalizeH="0" baseline="0" noProof="0">
                <a:ln>
                  <a:noFill/>
                </a:ln>
                <a:solidFill>
                  <a:srgbClr val="F37936"/>
                </a:solidFill>
                <a:effectLst/>
                <a:uLnTx/>
                <a:uFillTx/>
                <a:latin typeface="Roboto"/>
                <a:ea typeface="Roboto"/>
                <a:cs typeface="Roboto"/>
              </a:rPr>
              <a:t>rose by 5%</a:t>
            </a:r>
            <a:r>
              <a:rPr kumimoji="0" lang="en-GB" sz="1600" b="1" i="0" u="none" strike="noStrike" kern="1200" cap="none" spc="0" normalizeH="0" baseline="0" noProof="0">
                <a:ln>
                  <a:noFill/>
                </a:ln>
                <a:solidFill>
                  <a:srgbClr val="BED600"/>
                </a:solidFill>
                <a:effectLst/>
                <a:uLnTx/>
                <a:uFillTx/>
                <a:latin typeface="Roboto"/>
                <a:ea typeface="Roboto"/>
                <a:cs typeface="Roboto"/>
              </a:rPr>
              <a:t> </a:t>
            </a:r>
            <a:r>
              <a:rPr kumimoji="0" lang="en-GB" sz="1600" b="0" i="0" u="none" strike="noStrike" kern="1200" cap="none" spc="0" normalizeH="0" baseline="0" noProof="0">
                <a:ln>
                  <a:noFill/>
                </a:ln>
                <a:solidFill>
                  <a:srgbClr val="FAFCFC"/>
                </a:solidFill>
                <a:effectLst/>
                <a:uLnTx/>
                <a:uFillTx/>
                <a:latin typeface="Roboto"/>
                <a:ea typeface="Roboto"/>
                <a:cs typeface="Roboto"/>
              </a:rPr>
              <a:t>between Q3 2023 and Q3 2024.</a:t>
            </a:r>
          </a:p>
        </p:txBody>
      </p:sp>
      <p:sp>
        <p:nvSpPr>
          <p:cNvPr id="9" name="TextBox 8">
            <a:extLst>
              <a:ext uri="{FF2B5EF4-FFF2-40B4-BE49-F238E27FC236}">
                <a16:creationId xmlns:a16="http://schemas.microsoft.com/office/drawing/2014/main" id="{656C9970-0BB9-CFE3-F5CF-4EC1574452E7}"/>
              </a:ext>
            </a:extLst>
          </p:cNvPr>
          <p:cNvSpPr txBox="1"/>
          <p:nvPr/>
        </p:nvSpPr>
        <p:spPr>
          <a:xfrm>
            <a:off x="9242927" y="4281750"/>
            <a:ext cx="2517204" cy="2585131"/>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0" i="0" u="none" strike="noStrike" kern="100" cap="none" spc="0" normalizeH="0" baseline="0" noProof="0">
                <a:ln>
                  <a:noFill/>
                </a:ln>
                <a:solidFill>
                  <a:srgbClr val="FAFCFC"/>
                </a:solidFill>
                <a:effectLst/>
                <a:uLnTx/>
                <a:uFillTx/>
                <a:latin typeface="Roboto"/>
                <a:ea typeface="+mn-lt"/>
                <a:cs typeface="+mn-lt"/>
              </a:rPr>
              <a:t>The number of available private rented homes has risen since 2023, </a:t>
            </a:r>
            <a:r>
              <a:rPr kumimoji="0" lang="en-GB" sz="1600" b="1" i="0" u="none" strike="noStrike" kern="100" cap="none" spc="0" normalizeH="0" baseline="0" noProof="0">
                <a:ln>
                  <a:noFill/>
                </a:ln>
                <a:solidFill>
                  <a:srgbClr val="F37936"/>
                </a:solidFill>
                <a:effectLst/>
                <a:uLnTx/>
                <a:uFillTx/>
                <a:latin typeface="Roboto"/>
                <a:ea typeface="+mn-lt"/>
                <a:cs typeface="+mn-lt"/>
              </a:rPr>
              <a:t>but there are still 24% less homes available than pre-pandemic</a:t>
            </a:r>
            <a:r>
              <a:rPr kumimoji="0" lang="en-GB" sz="1600" b="0" i="0" u="none" strike="noStrike" kern="100" cap="none" spc="0" normalizeH="0" baseline="0" noProof="0">
                <a:ln>
                  <a:noFill/>
                </a:ln>
                <a:solidFill>
                  <a:srgbClr val="FAFCFC"/>
                </a:solidFill>
                <a:effectLst/>
                <a:uLnTx/>
                <a:uFillTx/>
                <a:latin typeface="Roboto"/>
                <a:ea typeface="+mn-lt"/>
                <a:cs typeface="+mn-lt"/>
              </a:rPr>
              <a:t>. In July, the number of homes for sale increased to 12.5%.</a:t>
            </a:r>
            <a:endParaRPr kumimoji="0" lang="en-US" sz="1800" b="0" i="0" u="none" strike="noStrike" kern="1200" cap="none" spc="0" normalizeH="0" baseline="0" noProof="0">
              <a:ln>
                <a:noFill/>
              </a:ln>
              <a:solidFill>
                <a:srgbClr val="FAFCFC"/>
              </a:solidFill>
              <a:effectLst/>
              <a:uLnTx/>
              <a:uFillTx/>
              <a:latin typeface="Roboto"/>
              <a:ea typeface="Roboto"/>
              <a:cs typeface="Roboto"/>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GB" sz="1800" b="0" i="1" u="none" strike="noStrike" kern="100" cap="none" spc="0" normalizeH="0" baseline="0" noProof="0">
              <a:ln>
                <a:noFill/>
              </a:ln>
              <a:solidFill>
                <a:srgbClr val="163B54"/>
              </a:solidFill>
              <a:effectLst/>
              <a:uLnTx/>
              <a:uFillTx/>
              <a:latin typeface="Source Sans Pro" panose="020B0503030403020204" pitchFamily="34" charset="0"/>
              <a:ea typeface="Aptos" panose="020B0004020202020204" pitchFamily="34" charset="0"/>
              <a:cs typeface="Times New Roman" panose="02020603050405020304" pitchFamily="18" charset="0"/>
            </a:endParaRPr>
          </a:p>
        </p:txBody>
      </p:sp>
      <p:pic>
        <p:nvPicPr>
          <p:cNvPr id="10" name="Graphic 9" descr="Business Growth outline">
            <a:extLst>
              <a:ext uri="{FF2B5EF4-FFF2-40B4-BE49-F238E27FC236}">
                <a16:creationId xmlns:a16="http://schemas.microsoft.com/office/drawing/2014/main" id="{21B12233-1EE0-6979-F1AE-C205651AAA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72764" y="2169706"/>
            <a:ext cx="1532672" cy="1532672"/>
          </a:xfrm>
          <a:prstGeom prst="rect">
            <a:avLst/>
          </a:prstGeom>
        </p:spPr>
      </p:pic>
      <p:sp>
        <p:nvSpPr>
          <p:cNvPr id="11" name="TextBox 10">
            <a:extLst>
              <a:ext uri="{FF2B5EF4-FFF2-40B4-BE49-F238E27FC236}">
                <a16:creationId xmlns:a16="http://schemas.microsoft.com/office/drawing/2014/main" id="{79017D38-5D60-59F4-CAAC-AFBEF0DAF3AD}"/>
              </a:ext>
            </a:extLst>
          </p:cNvPr>
          <p:cNvSpPr txBox="1"/>
          <p:nvPr/>
        </p:nvSpPr>
        <p:spPr>
          <a:xfrm>
            <a:off x="617595" y="3912418"/>
            <a:ext cx="2155372"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AFCFC"/>
                </a:solidFill>
                <a:effectLst/>
                <a:uLnTx/>
                <a:uFillTx/>
                <a:latin typeface="Roboto"/>
                <a:ea typeface="+mn-lt"/>
                <a:cs typeface="+mn-lt"/>
              </a:rPr>
              <a:t>PRS contributions </a:t>
            </a:r>
            <a:endParaRPr kumimoji="0" lang="en-US" sz="1800" b="1" i="0" u="none" strike="noStrike" kern="1200" cap="none" spc="0" normalizeH="0" baseline="0" noProof="0">
              <a:ln>
                <a:noFill/>
              </a:ln>
              <a:solidFill>
                <a:srgbClr val="FAFCFC"/>
              </a:solidFill>
              <a:effectLst/>
              <a:uLnTx/>
              <a:uFillTx/>
              <a:latin typeface="Roboto"/>
              <a:ea typeface="+mn-ea"/>
              <a:cs typeface="+mn-cs"/>
            </a:endParaRPr>
          </a:p>
        </p:txBody>
      </p:sp>
      <p:sp>
        <p:nvSpPr>
          <p:cNvPr id="12" name="TextBox 11">
            <a:extLst>
              <a:ext uri="{FF2B5EF4-FFF2-40B4-BE49-F238E27FC236}">
                <a16:creationId xmlns:a16="http://schemas.microsoft.com/office/drawing/2014/main" id="{8E47BD51-5C12-F9FB-F99B-E7FCA979BB3A}"/>
              </a:ext>
            </a:extLst>
          </p:cNvPr>
          <p:cNvSpPr txBox="1"/>
          <p:nvPr/>
        </p:nvSpPr>
        <p:spPr>
          <a:xfrm>
            <a:off x="3472183" y="3929953"/>
            <a:ext cx="21553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AFCFC"/>
                </a:solidFill>
                <a:effectLst/>
                <a:uLnTx/>
                <a:uFillTx/>
                <a:latin typeface="Roboto" panose="02000000000000000000" pitchFamily="2" charset="0"/>
                <a:ea typeface="Roboto" panose="02000000000000000000" pitchFamily="2" charset="0"/>
                <a:cs typeface="Roboto" panose="02000000000000000000" pitchFamily="2" charset="0"/>
              </a:rPr>
              <a:t>Buying and selling</a:t>
            </a:r>
          </a:p>
        </p:txBody>
      </p:sp>
      <p:sp>
        <p:nvSpPr>
          <p:cNvPr id="13" name="TextBox 12">
            <a:extLst>
              <a:ext uri="{FF2B5EF4-FFF2-40B4-BE49-F238E27FC236}">
                <a16:creationId xmlns:a16="http://schemas.microsoft.com/office/drawing/2014/main" id="{E4B138D9-C42A-B138-9303-DEC5D30E0323}"/>
              </a:ext>
            </a:extLst>
          </p:cNvPr>
          <p:cNvSpPr txBox="1"/>
          <p:nvPr/>
        </p:nvSpPr>
        <p:spPr>
          <a:xfrm>
            <a:off x="6388339" y="3912418"/>
            <a:ext cx="2155372"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AFCFC"/>
                </a:solidFill>
                <a:effectLst/>
                <a:uLnTx/>
                <a:uFillTx/>
                <a:latin typeface="Roboto"/>
                <a:ea typeface="Roboto"/>
                <a:cs typeface="Roboto"/>
              </a:rPr>
              <a:t>State of the courts</a:t>
            </a:r>
            <a:r>
              <a:rPr kumimoji="0" lang="en-GB" sz="1800" b="1" i="0" u="none" strike="noStrike" kern="1200" cap="none" spc="0" normalizeH="0" baseline="0" noProof="0">
                <a:ln>
                  <a:noFill/>
                </a:ln>
                <a:solidFill>
                  <a:srgbClr val="FAFCFC"/>
                </a:solidFill>
                <a:effectLst/>
                <a:uLnTx/>
                <a:uFillTx/>
                <a:latin typeface="SourceSansPro-Bold"/>
                <a:ea typeface="+mn-ea"/>
                <a:cs typeface="+mn-cs"/>
              </a:rPr>
              <a:t> </a:t>
            </a:r>
            <a:endParaRPr kumimoji="0" lang="en-GB" sz="1800" b="1" i="0" u="none" strike="noStrike" kern="1200" cap="none" spc="0" normalizeH="0" baseline="0" noProof="0">
              <a:ln>
                <a:noFill/>
              </a:ln>
              <a:solidFill>
                <a:srgbClr val="FAFCFC"/>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CA33627B-67BA-81D3-C7EB-30BADDF26C00}"/>
              </a:ext>
            </a:extLst>
          </p:cNvPr>
          <p:cNvSpPr txBox="1"/>
          <p:nvPr/>
        </p:nvSpPr>
        <p:spPr>
          <a:xfrm>
            <a:off x="9361414" y="3917921"/>
            <a:ext cx="2234594"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AFCFC"/>
                </a:solidFill>
                <a:effectLst/>
                <a:uLnTx/>
                <a:uFillTx/>
                <a:latin typeface="Roboto"/>
                <a:ea typeface="Roboto"/>
                <a:cs typeface="Roboto"/>
              </a:rPr>
              <a:t>Demand and supply </a:t>
            </a:r>
          </a:p>
        </p:txBody>
      </p:sp>
      <p:pic>
        <p:nvPicPr>
          <p:cNvPr id="16" name="Graphic 15" descr="Handshake outline">
            <a:extLst>
              <a:ext uri="{FF2B5EF4-FFF2-40B4-BE49-F238E27FC236}">
                <a16:creationId xmlns:a16="http://schemas.microsoft.com/office/drawing/2014/main" id="{1EABE643-B097-B85D-6830-533A4E32AA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5235" y="2169706"/>
            <a:ext cx="1480457" cy="1480457"/>
          </a:xfrm>
          <a:prstGeom prst="rect">
            <a:avLst/>
          </a:prstGeom>
        </p:spPr>
      </p:pic>
    </p:spTree>
    <p:extLst>
      <p:ext uri="{BB962C8B-B14F-4D97-AF65-F5344CB8AC3E}">
        <p14:creationId xmlns:p14="http://schemas.microsoft.com/office/powerpoint/2010/main" val="331130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B99986-0AE6-3F10-2AB7-76B7EF6616E6}"/>
              </a:ext>
            </a:extLst>
          </p:cNvPr>
          <p:cNvPicPr>
            <a:picLocks noChangeAspect="1"/>
          </p:cNvPicPr>
          <p:nvPr/>
        </p:nvPicPr>
        <p:blipFill>
          <a:blip r:embed="rId3"/>
          <a:stretch>
            <a:fillRect/>
          </a:stretch>
        </p:blipFill>
        <p:spPr>
          <a:xfrm>
            <a:off x="701872" y="1098935"/>
            <a:ext cx="1561116" cy="1980520"/>
          </a:xfrm>
          <a:prstGeom prst="rect">
            <a:avLst/>
          </a:prstGeom>
        </p:spPr>
      </p:pic>
      <p:sp>
        <p:nvSpPr>
          <p:cNvPr id="14" name="Title 1">
            <a:extLst>
              <a:ext uri="{FF2B5EF4-FFF2-40B4-BE49-F238E27FC236}">
                <a16:creationId xmlns:a16="http://schemas.microsoft.com/office/drawing/2014/main" id="{D2D18C74-4203-B63E-B882-1575A3B03276}"/>
              </a:ext>
            </a:extLst>
          </p:cNvPr>
          <p:cNvSpPr txBox="1">
            <a:spLocks/>
          </p:cNvSpPr>
          <p:nvPr/>
        </p:nvSpPr>
        <p:spPr>
          <a:xfrm>
            <a:off x="2269145" y="2089195"/>
            <a:ext cx="8914339" cy="2390748"/>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8000" b="1" i="0" u="none" strike="noStrike" kern="1200" cap="none" spc="0" normalizeH="0" baseline="0" noProof="0">
                <a:ln>
                  <a:noFill/>
                </a:ln>
                <a:solidFill>
                  <a:srgbClr val="FAFCFC"/>
                </a:solidFill>
                <a:effectLst/>
                <a:uLnTx/>
                <a:uFillTx/>
                <a:latin typeface="Roboto" panose="02000000000000000000" pitchFamily="2" charset="0"/>
                <a:ea typeface="Roboto" panose="02000000000000000000" pitchFamily="2" charset="0"/>
                <a:cs typeface="+mj-cs"/>
              </a:rPr>
              <a:t>Where are we with the Renters’ Rights Bill?</a:t>
            </a:r>
            <a:endParaRPr kumimoji="0" lang="en-US" sz="8000" b="1" i="0" u="none" strike="noStrike" kern="1200" cap="none" spc="0" normalizeH="0" baseline="0" noProof="0">
              <a:ln>
                <a:noFill/>
              </a:ln>
              <a:solidFill>
                <a:srgbClr val="FAFCFC"/>
              </a:solidFill>
              <a:effectLst/>
              <a:uLnTx/>
              <a:uFillTx/>
              <a:latin typeface="Roboto" panose="02000000000000000000" pitchFamily="2" charset="0"/>
              <a:ea typeface="Roboto" panose="02000000000000000000" pitchFamily="2" charset="0"/>
              <a:cs typeface="+mj-cs"/>
            </a:endParaRPr>
          </a:p>
        </p:txBody>
      </p:sp>
      <p:sp>
        <p:nvSpPr>
          <p:cNvPr id="4" name="Data 21">
            <a:extLst>
              <a:ext uri="{FF2B5EF4-FFF2-40B4-BE49-F238E27FC236}">
                <a16:creationId xmlns:a16="http://schemas.microsoft.com/office/drawing/2014/main" id="{C48E8E54-0921-16A6-52ED-CB9B5E84A703}"/>
              </a:ext>
            </a:extLst>
          </p:cNvPr>
          <p:cNvSpPr/>
          <p:nvPr/>
        </p:nvSpPr>
        <p:spPr>
          <a:xfrm>
            <a:off x="11212876" y="4023861"/>
            <a:ext cx="4003105" cy="28858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610"/>
              <a:gd name="connsiteY0" fmla="*/ 10000 h 10000"/>
              <a:gd name="connsiteX1" fmla="*/ 2000 w 11610"/>
              <a:gd name="connsiteY1" fmla="*/ 0 h 10000"/>
              <a:gd name="connsiteX2" fmla="*/ 11610 w 11610"/>
              <a:gd name="connsiteY2" fmla="*/ 0 h 10000"/>
              <a:gd name="connsiteX3" fmla="*/ 8000 w 11610"/>
              <a:gd name="connsiteY3" fmla="*/ 10000 h 10000"/>
              <a:gd name="connsiteX4" fmla="*/ 0 w 11610"/>
              <a:gd name="connsiteY4" fmla="*/ 10000 h 10000"/>
              <a:gd name="connsiteX0" fmla="*/ 0 w 13647"/>
              <a:gd name="connsiteY0" fmla="*/ 10000 h 10000"/>
              <a:gd name="connsiteX1" fmla="*/ 4037 w 13647"/>
              <a:gd name="connsiteY1" fmla="*/ 0 h 10000"/>
              <a:gd name="connsiteX2" fmla="*/ 13647 w 13647"/>
              <a:gd name="connsiteY2" fmla="*/ 0 h 10000"/>
              <a:gd name="connsiteX3" fmla="*/ 10037 w 13647"/>
              <a:gd name="connsiteY3" fmla="*/ 10000 h 10000"/>
              <a:gd name="connsiteX4" fmla="*/ 0 w 13647"/>
              <a:gd name="connsiteY4" fmla="*/ 10000 h 10000"/>
              <a:gd name="connsiteX0" fmla="*/ 0 w 13647"/>
              <a:gd name="connsiteY0" fmla="*/ 10021 h 10021"/>
              <a:gd name="connsiteX1" fmla="*/ 3548 w 13647"/>
              <a:gd name="connsiteY1" fmla="*/ 0 h 10021"/>
              <a:gd name="connsiteX2" fmla="*/ 13647 w 13647"/>
              <a:gd name="connsiteY2" fmla="*/ 21 h 10021"/>
              <a:gd name="connsiteX3" fmla="*/ 10037 w 13647"/>
              <a:gd name="connsiteY3" fmla="*/ 10021 h 10021"/>
              <a:gd name="connsiteX4" fmla="*/ 0 w 13647"/>
              <a:gd name="connsiteY4" fmla="*/ 10021 h 10021"/>
              <a:gd name="connsiteX0" fmla="*/ 0 w 13647"/>
              <a:gd name="connsiteY0" fmla="*/ 10021 h 10061"/>
              <a:gd name="connsiteX1" fmla="*/ 3548 w 13647"/>
              <a:gd name="connsiteY1" fmla="*/ 0 h 10061"/>
              <a:gd name="connsiteX2" fmla="*/ 13647 w 13647"/>
              <a:gd name="connsiteY2" fmla="*/ 21 h 10061"/>
              <a:gd name="connsiteX3" fmla="*/ 13551 w 13647"/>
              <a:gd name="connsiteY3" fmla="*/ 10061 h 10061"/>
              <a:gd name="connsiteX4" fmla="*/ 0 w 13647"/>
              <a:gd name="connsiteY4" fmla="*/ 10021 h 10061"/>
              <a:gd name="connsiteX0" fmla="*/ 0 w 13647"/>
              <a:gd name="connsiteY0" fmla="*/ 10021 h 10061"/>
              <a:gd name="connsiteX1" fmla="*/ 3548 w 13647"/>
              <a:gd name="connsiteY1" fmla="*/ 0 h 10061"/>
              <a:gd name="connsiteX2" fmla="*/ 13647 w 13647"/>
              <a:gd name="connsiteY2" fmla="*/ 21 h 10061"/>
              <a:gd name="connsiteX3" fmla="*/ 13631 w 13647"/>
              <a:gd name="connsiteY3" fmla="*/ 10061 h 10061"/>
              <a:gd name="connsiteX4" fmla="*/ 0 w 13647"/>
              <a:gd name="connsiteY4" fmla="*/ 10021 h 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 h="10061">
                <a:moveTo>
                  <a:pt x="0" y="10021"/>
                </a:moveTo>
                <a:lnTo>
                  <a:pt x="3548" y="0"/>
                </a:lnTo>
                <a:lnTo>
                  <a:pt x="13647" y="21"/>
                </a:lnTo>
                <a:cubicBezTo>
                  <a:pt x="13615" y="3368"/>
                  <a:pt x="13663" y="6714"/>
                  <a:pt x="13631" y="10061"/>
                </a:cubicBezTo>
                <a:lnTo>
                  <a:pt x="0" y="10021"/>
                </a:lnTo>
                <a:close/>
              </a:path>
            </a:pathLst>
          </a:custGeom>
          <a:solidFill>
            <a:srgbClr val="F37321"/>
          </a:solidFill>
          <a:ln w="0">
            <a:solidFill>
              <a:schemeClr val="bg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CFC"/>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D2F683A7-77DD-BB96-BBD9-16F352F9832C}"/>
              </a:ext>
            </a:extLst>
          </p:cNvPr>
          <p:cNvPicPr>
            <a:picLocks noChangeAspect="1"/>
          </p:cNvPicPr>
          <p:nvPr/>
        </p:nvPicPr>
        <p:blipFill>
          <a:blip r:embed="rId4"/>
          <a:stretch>
            <a:fillRect/>
          </a:stretch>
        </p:blipFill>
        <p:spPr>
          <a:xfrm>
            <a:off x="487491" y="5722064"/>
            <a:ext cx="1546249" cy="839804"/>
          </a:xfrm>
          <a:prstGeom prst="rect">
            <a:avLst/>
          </a:prstGeom>
        </p:spPr>
      </p:pic>
      <p:sp>
        <p:nvSpPr>
          <p:cNvPr id="11" name="Content Placeholder 2">
            <a:extLst>
              <a:ext uri="{FF2B5EF4-FFF2-40B4-BE49-F238E27FC236}">
                <a16:creationId xmlns:a16="http://schemas.microsoft.com/office/drawing/2014/main" id="{20D1F8DD-D538-0A41-7480-EF508D910685}"/>
              </a:ext>
            </a:extLst>
          </p:cNvPr>
          <p:cNvSpPr txBox="1">
            <a:spLocks/>
          </p:cNvSpPr>
          <p:nvPr/>
        </p:nvSpPr>
        <p:spPr>
          <a:xfrm>
            <a:off x="9607843"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0" cap="none" spc="100" normalizeH="0" baseline="0" noProof="0" err="1">
                <a:ln>
                  <a:noFill/>
                </a:ln>
                <a:solidFill>
                  <a:srgbClr val="F37321"/>
                </a:solidFill>
                <a:effectLst/>
                <a:uLnTx/>
                <a:uFillTx/>
                <a:latin typeface="Roboto" panose="02000000000000000000" pitchFamily="2" charset="0"/>
                <a:ea typeface="Roboto" panose="02000000000000000000" pitchFamily="2" charset="0"/>
                <a:cs typeface="+mn-cs"/>
              </a:rPr>
              <a:t>www.nrla.org.uk</a:t>
            </a:r>
            <a:endParaRPr kumimoji="0" lang="en-US" sz="1400" b="1" i="0" u="none" strike="noStrike" kern="0" cap="none" spc="100" normalizeH="0" baseline="0" noProof="0">
              <a:ln>
                <a:noFill/>
              </a:ln>
              <a:solidFill>
                <a:srgbClr val="F3732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24910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97C5-48DD-4FFB-B8BE-44C09BD1EB50}"/>
              </a:ext>
            </a:extLst>
          </p:cNvPr>
          <p:cNvSpPr>
            <a:spLocks noGrp="1"/>
          </p:cNvSpPr>
          <p:nvPr>
            <p:ph type="title"/>
          </p:nvPr>
        </p:nvSpPr>
        <p:spPr>
          <a:xfrm>
            <a:off x="1087779" y="267719"/>
            <a:ext cx="12026281" cy="1325563"/>
          </a:xfrm>
        </p:spPr>
        <p:txBody>
          <a:bodyPr>
            <a:normAutofit/>
          </a:bodyPr>
          <a:lstStyle/>
          <a:p>
            <a:r>
              <a:rPr lang="en-GB" sz="3600" b="1">
                <a:solidFill>
                  <a:srgbClr val="F37321"/>
                </a:solidFill>
              </a:rPr>
              <a:t>Progress of the Renters’ Rights Bill: anticipated timings </a:t>
            </a:r>
            <a:endParaRPr lang="en-GB" sz="3600" b="1">
              <a:solidFill>
                <a:srgbClr val="F37321"/>
              </a:solidFill>
              <a:latin typeface="Source Sans Pro" panose="020B0503030403020204" pitchFamily="34" charset="0"/>
              <a:ea typeface="Source Sans Pro" panose="020B0503030403020204" pitchFamily="34" charset="0"/>
            </a:endParaRPr>
          </a:p>
        </p:txBody>
      </p:sp>
      <p:sp>
        <p:nvSpPr>
          <p:cNvPr id="5" name="Rectangle 4">
            <a:extLst>
              <a:ext uri="{FF2B5EF4-FFF2-40B4-BE49-F238E27FC236}">
                <a16:creationId xmlns:a16="http://schemas.microsoft.com/office/drawing/2014/main" id="{E8A0F695-52BE-CBA8-6710-2129E3695384}"/>
              </a:ext>
            </a:extLst>
          </p:cNvPr>
          <p:cNvSpPr/>
          <p:nvPr/>
        </p:nvSpPr>
        <p:spPr>
          <a:xfrm>
            <a:off x="2444772" y="2509816"/>
            <a:ext cx="1580197" cy="15738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CF335545-C837-46B5-DA0D-47F317BF4FE6}"/>
              </a:ext>
            </a:extLst>
          </p:cNvPr>
          <p:cNvSpPr/>
          <p:nvPr/>
        </p:nvSpPr>
        <p:spPr>
          <a:xfrm>
            <a:off x="4070882" y="2501892"/>
            <a:ext cx="1580197" cy="1573819"/>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8" name="Rectangle 77">
            <a:extLst>
              <a:ext uri="{FF2B5EF4-FFF2-40B4-BE49-F238E27FC236}">
                <a16:creationId xmlns:a16="http://schemas.microsoft.com/office/drawing/2014/main" id="{3B7C0EA2-194F-2C1C-F5B2-13023A35C7FC}"/>
              </a:ext>
            </a:extLst>
          </p:cNvPr>
          <p:cNvSpPr/>
          <p:nvPr/>
        </p:nvSpPr>
        <p:spPr>
          <a:xfrm>
            <a:off x="5696993" y="2501892"/>
            <a:ext cx="1580197" cy="1573819"/>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9" name="Rectangle 78">
            <a:extLst>
              <a:ext uri="{FF2B5EF4-FFF2-40B4-BE49-F238E27FC236}">
                <a16:creationId xmlns:a16="http://schemas.microsoft.com/office/drawing/2014/main" id="{0CAAFCB3-8352-ADC6-BF37-C698BED36AA2}"/>
              </a:ext>
            </a:extLst>
          </p:cNvPr>
          <p:cNvSpPr/>
          <p:nvPr/>
        </p:nvSpPr>
        <p:spPr>
          <a:xfrm>
            <a:off x="7323104" y="2501892"/>
            <a:ext cx="1580197" cy="1573819"/>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0" name="Rectangle 79">
            <a:extLst>
              <a:ext uri="{FF2B5EF4-FFF2-40B4-BE49-F238E27FC236}">
                <a16:creationId xmlns:a16="http://schemas.microsoft.com/office/drawing/2014/main" id="{EA6C0F6F-80B1-5D7E-D09A-B1A91BB83632}"/>
              </a:ext>
            </a:extLst>
          </p:cNvPr>
          <p:cNvSpPr/>
          <p:nvPr/>
        </p:nvSpPr>
        <p:spPr>
          <a:xfrm>
            <a:off x="8949215" y="2501892"/>
            <a:ext cx="1580197" cy="1573819"/>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2" name="Rectangle 81">
            <a:extLst>
              <a:ext uri="{FF2B5EF4-FFF2-40B4-BE49-F238E27FC236}">
                <a16:creationId xmlns:a16="http://schemas.microsoft.com/office/drawing/2014/main" id="{373432DD-B845-E08E-0D8D-CC2A1206409A}"/>
              </a:ext>
            </a:extLst>
          </p:cNvPr>
          <p:cNvSpPr/>
          <p:nvPr/>
        </p:nvSpPr>
        <p:spPr>
          <a:xfrm>
            <a:off x="804647" y="2509816"/>
            <a:ext cx="1580197" cy="15738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1" name="Rectangle 90">
            <a:extLst>
              <a:ext uri="{FF2B5EF4-FFF2-40B4-BE49-F238E27FC236}">
                <a16:creationId xmlns:a16="http://schemas.microsoft.com/office/drawing/2014/main" id="{DF196983-74B7-105F-90A6-2E5A49011B2B}"/>
              </a:ext>
            </a:extLst>
          </p:cNvPr>
          <p:cNvSpPr/>
          <p:nvPr/>
        </p:nvSpPr>
        <p:spPr>
          <a:xfrm>
            <a:off x="1562846" y="1426381"/>
            <a:ext cx="8337890" cy="83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2" name="Rectangle 121">
            <a:extLst>
              <a:ext uri="{FF2B5EF4-FFF2-40B4-BE49-F238E27FC236}">
                <a16:creationId xmlns:a16="http://schemas.microsoft.com/office/drawing/2014/main" id="{AC8D75E8-D9E0-DFE5-122F-E930198FB49F}"/>
              </a:ext>
            </a:extLst>
          </p:cNvPr>
          <p:cNvSpPr/>
          <p:nvPr/>
        </p:nvSpPr>
        <p:spPr>
          <a:xfrm>
            <a:off x="4860980" y="1426380"/>
            <a:ext cx="1723659" cy="136417"/>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2" name="Rectangle 91">
            <a:extLst>
              <a:ext uri="{FF2B5EF4-FFF2-40B4-BE49-F238E27FC236}">
                <a16:creationId xmlns:a16="http://schemas.microsoft.com/office/drawing/2014/main" id="{B0735422-6BD4-9B62-204F-E68EAD1397CF}"/>
              </a:ext>
            </a:extLst>
          </p:cNvPr>
          <p:cNvSpPr/>
          <p:nvPr/>
        </p:nvSpPr>
        <p:spPr>
          <a:xfrm>
            <a:off x="2444772" y="4175107"/>
            <a:ext cx="1580197" cy="2371651"/>
          </a:xfrm>
          <a:prstGeom prst="rect">
            <a:avLst/>
          </a:prstGeom>
          <a:solidFill>
            <a:srgbClr val="F373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4" name="Oval 83">
            <a:extLst>
              <a:ext uri="{FF2B5EF4-FFF2-40B4-BE49-F238E27FC236}">
                <a16:creationId xmlns:a16="http://schemas.microsoft.com/office/drawing/2014/main" id="{3A01986E-9EDA-918E-4E0F-F69CFA873688}"/>
              </a:ext>
            </a:extLst>
          </p:cNvPr>
          <p:cNvSpPr/>
          <p:nvPr/>
        </p:nvSpPr>
        <p:spPr>
          <a:xfrm>
            <a:off x="1355511" y="1250946"/>
            <a:ext cx="414669" cy="4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5" name="Oval 84">
            <a:extLst>
              <a:ext uri="{FF2B5EF4-FFF2-40B4-BE49-F238E27FC236}">
                <a16:creationId xmlns:a16="http://schemas.microsoft.com/office/drawing/2014/main" id="{CAE1CB11-B2C6-1333-0E28-474072F0AF8C}"/>
              </a:ext>
            </a:extLst>
          </p:cNvPr>
          <p:cNvSpPr/>
          <p:nvPr/>
        </p:nvSpPr>
        <p:spPr>
          <a:xfrm>
            <a:off x="3027535" y="1250946"/>
            <a:ext cx="414669" cy="4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6" name="Oval 85">
            <a:extLst>
              <a:ext uri="{FF2B5EF4-FFF2-40B4-BE49-F238E27FC236}">
                <a16:creationId xmlns:a16="http://schemas.microsoft.com/office/drawing/2014/main" id="{E6233F67-658D-2A9A-460B-F50B4AB9EC31}"/>
              </a:ext>
            </a:extLst>
          </p:cNvPr>
          <p:cNvSpPr/>
          <p:nvPr/>
        </p:nvSpPr>
        <p:spPr>
          <a:xfrm>
            <a:off x="4676413" y="1250946"/>
            <a:ext cx="414669" cy="414669"/>
          </a:xfrm>
          <a:prstGeom prst="ellipse">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7" name="Oval 86">
            <a:extLst>
              <a:ext uri="{FF2B5EF4-FFF2-40B4-BE49-F238E27FC236}">
                <a16:creationId xmlns:a16="http://schemas.microsoft.com/office/drawing/2014/main" id="{D63676D2-9FD7-4126-BC0A-D567D128F801}"/>
              </a:ext>
            </a:extLst>
          </p:cNvPr>
          <p:cNvSpPr/>
          <p:nvPr/>
        </p:nvSpPr>
        <p:spPr>
          <a:xfrm>
            <a:off x="6348437" y="1250946"/>
            <a:ext cx="414669" cy="4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8" name="Oval 87">
            <a:extLst>
              <a:ext uri="{FF2B5EF4-FFF2-40B4-BE49-F238E27FC236}">
                <a16:creationId xmlns:a16="http://schemas.microsoft.com/office/drawing/2014/main" id="{64FD6520-B2E8-237A-413D-F50817A93AE4}"/>
              </a:ext>
            </a:extLst>
          </p:cNvPr>
          <p:cNvSpPr/>
          <p:nvPr/>
        </p:nvSpPr>
        <p:spPr>
          <a:xfrm>
            <a:off x="7841994" y="1250946"/>
            <a:ext cx="414669" cy="4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9" name="Oval 88">
            <a:extLst>
              <a:ext uri="{FF2B5EF4-FFF2-40B4-BE49-F238E27FC236}">
                <a16:creationId xmlns:a16="http://schemas.microsoft.com/office/drawing/2014/main" id="{F799B537-87CF-3361-CA0C-566904567B9D}"/>
              </a:ext>
            </a:extLst>
          </p:cNvPr>
          <p:cNvSpPr/>
          <p:nvPr/>
        </p:nvSpPr>
        <p:spPr>
          <a:xfrm>
            <a:off x="9514018" y="1250946"/>
            <a:ext cx="414669" cy="4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3" name="Rectangle 92">
            <a:extLst>
              <a:ext uri="{FF2B5EF4-FFF2-40B4-BE49-F238E27FC236}">
                <a16:creationId xmlns:a16="http://schemas.microsoft.com/office/drawing/2014/main" id="{C137943A-DBA9-9EC2-0D76-D886D9378888}"/>
              </a:ext>
            </a:extLst>
          </p:cNvPr>
          <p:cNvSpPr/>
          <p:nvPr/>
        </p:nvSpPr>
        <p:spPr>
          <a:xfrm>
            <a:off x="4070882" y="4177816"/>
            <a:ext cx="1580197" cy="2371651"/>
          </a:xfrm>
          <a:prstGeom prst="rect">
            <a:avLst/>
          </a:prstGeom>
          <a:solidFill>
            <a:srgbClr val="F373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Rectangle 93">
            <a:extLst>
              <a:ext uri="{FF2B5EF4-FFF2-40B4-BE49-F238E27FC236}">
                <a16:creationId xmlns:a16="http://schemas.microsoft.com/office/drawing/2014/main" id="{9154C54B-8087-6182-2789-E2D3829CD59C}"/>
              </a:ext>
            </a:extLst>
          </p:cNvPr>
          <p:cNvSpPr/>
          <p:nvPr/>
        </p:nvSpPr>
        <p:spPr>
          <a:xfrm>
            <a:off x="5696993" y="4177816"/>
            <a:ext cx="1580197" cy="2371651"/>
          </a:xfrm>
          <a:prstGeom prst="rect">
            <a:avLst/>
          </a:prstGeom>
          <a:solidFill>
            <a:srgbClr val="F373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5" name="Rectangle 94">
            <a:extLst>
              <a:ext uri="{FF2B5EF4-FFF2-40B4-BE49-F238E27FC236}">
                <a16:creationId xmlns:a16="http://schemas.microsoft.com/office/drawing/2014/main" id="{279905A8-2FCE-00A7-C062-C49CD595C7AF}"/>
              </a:ext>
            </a:extLst>
          </p:cNvPr>
          <p:cNvSpPr/>
          <p:nvPr/>
        </p:nvSpPr>
        <p:spPr>
          <a:xfrm>
            <a:off x="7323104" y="4177816"/>
            <a:ext cx="1580197" cy="2371651"/>
          </a:xfrm>
          <a:prstGeom prst="rect">
            <a:avLst/>
          </a:prstGeom>
          <a:solidFill>
            <a:srgbClr val="F373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6" name="Rectangle 95">
            <a:extLst>
              <a:ext uri="{FF2B5EF4-FFF2-40B4-BE49-F238E27FC236}">
                <a16:creationId xmlns:a16="http://schemas.microsoft.com/office/drawing/2014/main" id="{8D7944F1-892F-A450-34A7-858BA45FF698}"/>
              </a:ext>
            </a:extLst>
          </p:cNvPr>
          <p:cNvSpPr/>
          <p:nvPr/>
        </p:nvSpPr>
        <p:spPr>
          <a:xfrm>
            <a:off x="8949215" y="4177816"/>
            <a:ext cx="1580197" cy="2371651"/>
          </a:xfrm>
          <a:prstGeom prst="rect">
            <a:avLst/>
          </a:prstGeom>
          <a:solidFill>
            <a:srgbClr val="F373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8" name="Rectangle 97">
            <a:extLst>
              <a:ext uri="{FF2B5EF4-FFF2-40B4-BE49-F238E27FC236}">
                <a16:creationId xmlns:a16="http://schemas.microsoft.com/office/drawing/2014/main" id="{D5724F06-5F35-D3DA-0F2F-90EB69465C35}"/>
              </a:ext>
            </a:extLst>
          </p:cNvPr>
          <p:cNvSpPr/>
          <p:nvPr/>
        </p:nvSpPr>
        <p:spPr>
          <a:xfrm>
            <a:off x="804647" y="4185740"/>
            <a:ext cx="1580197" cy="2371651"/>
          </a:xfrm>
          <a:prstGeom prst="rect">
            <a:avLst/>
          </a:prstGeom>
          <a:solidFill>
            <a:srgbClr val="F373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0" name="TextBox 99">
            <a:extLst>
              <a:ext uri="{FF2B5EF4-FFF2-40B4-BE49-F238E27FC236}">
                <a16:creationId xmlns:a16="http://schemas.microsoft.com/office/drawing/2014/main" id="{19855AA8-531F-B2B5-6C14-63F42F713BEF}"/>
              </a:ext>
            </a:extLst>
          </p:cNvPr>
          <p:cNvSpPr txBox="1"/>
          <p:nvPr/>
        </p:nvSpPr>
        <p:spPr>
          <a:xfrm>
            <a:off x="871122" y="2107735"/>
            <a:ext cx="14911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ptos" panose="02110004020202020204"/>
                <a:ea typeface="+mn-ea"/>
                <a:cs typeface="+mn-cs"/>
              </a:rPr>
              <a:t>July 2024</a:t>
            </a:r>
          </a:p>
        </p:txBody>
      </p:sp>
      <p:sp>
        <p:nvSpPr>
          <p:cNvPr id="101" name="TextBox 100">
            <a:extLst>
              <a:ext uri="{FF2B5EF4-FFF2-40B4-BE49-F238E27FC236}">
                <a16:creationId xmlns:a16="http://schemas.microsoft.com/office/drawing/2014/main" id="{A3A40C47-FBCF-B589-F2F1-C3D510E2CD9D}"/>
              </a:ext>
            </a:extLst>
          </p:cNvPr>
          <p:cNvSpPr txBox="1"/>
          <p:nvPr/>
        </p:nvSpPr>
        <p:spPr>
          <a:xfrm>
            <a:off x="2398858" y="2101782"/>
            <a:ext cx="149110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ptos" panose="02110004020202020204"/>
                <a:ea typeface="+mn-ea"/>
                <a:cs typeface="+mn-cs"/>
              </a:rPr>
              <a:t>Sep. 2024</a:t>
            </a:r>
          </a:p>
        </p:txBody>
      </p:sp>
      <p:sp>
        <p:nvSpPr>
          <p:cNvPr id="102" name="TextBox 101">
            <a:extLst>
              <a:ext uri="{FF2B5EF4-FFF2-40B4-BE49-F238E27FC236}">
                <a16:creationId xmlns:a16="http://schemas.microsoft.com/office/drawing/2014/main" id="{177FD897-B22F-7A4A-8087-890D54173BAE}"/>
              </a:ext>
            </a:extLst>
          </p:cNvPr>
          <p:cNvSpPr txBox="1"/>
          <p:nvPr/>
        </p:nvSpPr>
        <p:spPr>
          <a:xfrm>
            <a:off x="4042364" y="2101782"/>
            <a:ext cx="14911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ptos" panose="02110004020202020204"/>
                <a:ea typeface="+mn-ea"/>
                <a:cs typeface="+mn-cs"/>
              </a:rPr>
              <a:t>Autumn</a:t>
            </a:r>
          </a:p>
        </p:txBody>
      </p:sp>
      <p:sp>
        <p:nvSpPr>
          <p:cNvPr id="103" name="TextBox 102">
            <a:extLst>
              <a:ext uri="{FF2B5EF4-FFF2-40B4-BE49-F238E27FC236}">
                <a16:creationId xmlns:a16="http://schemas.microsoft.com/office/drawing/2014/main" id="{28A3DBDF-FB10-5666-8497-9385C5AE0406}"/>
              </a:ext>
            </a:extLst>
          </p:cNvPr>
          <p:cNvSpPr txBox="1"/>
          <p:nvPr/>
        </p:nvSpPr>
        <p:spPr>
          <a:xfrm>
            <a:off x="5602883" y="2101782"/>
            <a:ext cx="14911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ptos" panose="02110004020202020204"/>
                <a:ea typeface="+mn-ea"/>
                <a:cs typeface="+mn-cs"/>
              </a:rPr>
              <a:t>Winter  </a:t>
            </a:r>
          </a:p>
        </p:txBody>
      </p:sp>
      <p:sp>
        <p:nvSpPr>
          <p:cNvPr id="104" name="TextBox 103">
            <a:extLst>
              <a:ext uri="{FF2B5EF4-FFF2-40B4-BE49-F238E27FC236}">
                <a16:creationId xmlns:a16="http://schemas.microsoft.com/office/drawing/2014/main" id="{FEDA961C-870E-CDCE-B21B-EAAADD2B9437}"/>
              </a:ext>
            </a:extLst>
          </p:cNvPr>
          <p:cNvSpPr txBox="1"/>
          <p:nvPr/>
        </p:nvSpPr>
        <p:spPr>
          <a:xfrm>
            <a:off x="7255484" y="2101782"/>
            <a:ext cx="1816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ptos" panose="02110004020202020204"/>
                <a:ea typeface="+mn-ea"/>
                <a:cs typeface="+mn-cs"/>
              </a:rPr>
              <a:t>Early 2025</a:t>
            </a:r>
          </a:p>
        </p:txBody>
      </p:sp>
      <p:sp>
        <p:nvSpPr>
          <p:cNvPr id="105" name="TextBox 104">
            <a:extLst>
              <a:ext uri="{FF2B5EF4-FFF2-40B4-BE49-F238E27FC236}">
                <a16:creationId xmlns:a16="http://schemas.microsoft.com/office/drawing/2014/main" id="{DCA0BF5A-CA69-6A56-C447-018BD6C4B7C2}"/>
              </a:ext>
            </a:extLst>
          </p:cNvPr>
          <p:cNvSpPr txBox="1"/>
          <p:nvPr/>
        </p:nvSpPr>
        <p:spPr>
          <a:xfrm>
            <a:off x="8915403" y="2101782"/>
            <a:ext cx="1659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ptos" panose="02110004020202020204"/>
                <a:ea typeface="+mn-ea"/>
                <a:cs typeface="+mn-cs"/>
              </a:rPr>
              <a:t> Spring 2025</a:t>
            </a:r>
          </a:p>
        </p:txBody>
      </p:sp>
      <p:sp>
        <p:nvSpPr>
          <p:cNvPr id="108" name="TextBox 107">
            <a:extLst>
              <a:ext uri="{FF2B5EF4-FFF2-40B4-BE49-F238E27FC236}">
                <a16:creationId xmlns:a16="http://schemas.microsoft.com/office/drawing/2014/main" id="{7C897BF2-1ADB-EE7E-F30A-1B1ECFD8890A}"/>
              </a:ext>
            </a:extLst>
          </p:cNvPr>
          <p:cNvSpPr txBox="1"/>
          <p:nvPr/>
        </p:nvSpPr>
        <p:spPr>
          <a:xfrm>
            <a:off x="910395" y="2647318"/>
            <a:ext cx="1336065"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Source Sans Pro"/>
                <a:ea typeface="+mn-ea"/>
                <a:cs typeface="+mn-cs"/>
              </a:rPr>
              <a:t>The Renters’ Rights Bill announced in the King’s Speech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TextBox 108">
            <a:extLst>
              <a:ext uri="{FF2B5EF4-FFF2-40B4-BE49-F238E27FC236}">
                <a16:creationId xmlns:a16="http://schemas.microsoft.com/office/drawing/2014/main" id="{9B412A22-1A80-61BC-559B-3D61051B8DF9}"/>
              </a:ext>
            </a:extLst>
          </p:cNvPr>
          <p:cNvSpPr txBox="1"/>
          <p:nvPr/>
        </p:nvSpPr>
        <p:spPr>
          <a:xfrm>
            <a:off x="910395" y="4327262"/>
            <a:ext cx="135346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Source Sans Pro"/>
                <a:ea typeface="+mn-ea"/>
                <a:cs typeface="+mn-cs"/>
              </a:rPr>
              <a:t>Sets out its long-term vision for the private rented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0" name="TextBox 109">
            <a:extLst>
              <a:ext uri="{FF2B5EF4-FFF2-40B4-BE49-F238E27FC236}">
                <a16:creationId xmlns:a16="http://schemas.microsoft.com/office/drawing/2014/main" id="{E64968A3-2F63-8CB6-08B9-0B60C8B02631}"/>
              </a:ext>
            </a:extLst>
          </p:cNvPr>
          <p:cNvSpPr txBox="1"/>
          <p:nvPr/>
        </p:nvSpPr>
        <p:spPr>
          <a:xfrm>
            <a:off x="2572268" y="2650158"/>
            <a:ext cx="1336065" cy="1189556"/>
          </a:xfrm>
          <a:prstGeom prst="rect">
            <a:avLst/>
          </a:prstGeom>
          <a:noFill/>
        </p:spPr>
        <p:txBody>
          <a:bodyPr wrap="square" rtlCol="0">
            <a:sp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black"/>
                </a:solidFill>
                <a:effectLst/>
                <a:uLnTx/>
                <a:uFillTx/>
                <a:latin typeface="Source Sans Pro"/>
                <a:ea typeface="+mn-ea"/>
                <a:cs typeface="+mn-cs"/>
              </a:rPr>
              <a:t>Renters’ Rights Bill introduced in Parliament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TextBox 110">
            <a:extLst>
              <a:ext uri="{FF2B5EF4-FFF2-40B4-BE49-F238E27FC236}">
                <a16:creationId xmlns:a16="http://schemas.microsoft.com/office/drawing/2014/main" id="{EE898777-F418-1738-A0BA-0DE42E6EA8F1}"/>
              </a:ext>
            </a:extLst>
          </p:cNvPr>
          <p:cNvSpPr txBox="1"/>
          <p:nvPr/>
        </p:nvSpPr>
        <p:spPr>
          <a:xfrm>
            <a:off x="2572268" y="4330102"/>
            <a:ext cx="135346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Source Sans Pro"/>
                <a:ea typeface="+mn-ea"/>
                <a:cs typeface="+mn-cs"/>
              </a:rPr>
              <a:t>The biggest shake-up of the laws governing the private rented sector in several decades.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Introduced on 11 September 2024</a:t>
            </a:r>
          </a:p>
        </p:txBody>
      </p:sp>
      <p:sp>
        <p:nvSpPr>
          <p:cNvPr id="112" name="TextBox 111">
            <a:extLst>
              <a:ext uri="{FF2B5EF4-FFF2-40B4-BE49-F238E27FC236}">
                <a16:creationId xmlns:a16="http://schemas.microsoft.com/office/drawing/2014/main" id="{0054CC39-9CC2-8737-7EEA-680D74F49C91}"/>
              </a:ext>
            </a:extLst>
          </p:cNvPr>
          <p:cNvSpPr txBox="1"/>
          <p:nvPr/>
        </p:nvSpPr>
        <p:spPr>
          <a:xfrm>
            <a:off x="4158019" y="2644478"/>
            <a:ext cx="1336065" cy="995657"/>
          </a:xfrm>
          <a:prstGeom prst="rect">
            <a:avLst/>
          </a:prstGeom>
          <a:noFill/>
        </p:spPr>
        <p:txBody>
          <a:bodyPr wrap="square" rtlCol="0">
            <a:sp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black"/>
                </a:solidFill>
                <a:effectLst/>
                <a:uLnTx/>
                <a:uFillTx/>
                <a:latin typeface="Source Sans Pro"/>
                <a:ea typeface="+mn-ea"/>
                <a:cs typeface="+mn-cs"/>
              </a:rPr>
              <a:t>Debated in the House of Commons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TextBox 112">
            <a:extLst>
              <a:ext uri="{FF2B5EF4-FFF2-40B4-BE49-F238E27FC236}">
                <a16:creationId xmlns:a16="http://schemas.microsoft.com/office/drawing/2014/main" id="{D86BBF11-EBFD-319C-FDA3-C1D342B302AC}"/>
              </a:ext>
            </a:extLst>
          </p:cNvPr>
          <p:cNvSpPr txBox="1"/>
          <p:nvPr/>
        </p:nvSpPr>
        <p:spPr>
          <a:xfrm>
            <a:off x="4077480" y="4316700"/>
            <a:ext cx="1041973"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1</a:t>
            </a:r>
            <a:r>
              <a:rPr kumimoji="0" lang="en-US" sz="1200" b="1" i="0" u="none" strike="noStrike" kern="1200" cap="none" spc="0" normalizeH="0" baseline="30000" noProof="0">
                <a:ln>
                  <a:noFill/>
                </a:ln>
                <a:solidFill>
                  <a:prstClr val="white"/>
                </a:solidFill>
                <a:effectLst/>
                <a:uLnTx/>
                <a:uFillTx/>
                <a:latin typeface="Aptos" panose="02110004020202020204"/>
                <a:ea typeface="+mn-ea"/>
                <a:cs typeface="+mn-cs"/>
              </a:rPr>
              <a:t>ST</a:t>
            </a: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2</a:t>
            </a:r>
            <a:r>
              <a:rPr kumimoji="0" lang="en-US" sz="1200" b="1" i="0" u="none" strike="noStrike" kern="1200" cap="none" spc="0" normalizeH="0" baseline="30000" noProof="0">
                <a:ln>
                  <a:noFill/>
                </a:ln>
                <a:solidFill>
                  <a:prstClr val="white"/>
                </a:solidFill>
                <a:effectLst/>
                <a:uLnTx/>
                <a:uFillTx/>
                <a:latin typeface="Aptos" panose="02110004020202020204"/>
                <a:ea typeface="+mn-ea"/>
                <a:cs typeface="+mn-cs"/>
              </a:rPr>
              <a:t>nd</a:t>
            </a: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Committee Stage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Report Stage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3</a:t>
            </a:r>
            <a:r>
              <a:rPr kumimoji="0" lang="en-US" sz="1200" b="1" i="0" u="none" strike="noStrike" kern="1200" cap="none" spc="0" normalizeH="0" baseline="30000" noProof="0">
                <a:ln>
                  <a:noFill/>
                </a:ln>
                <a:solidFill>
                  <a:prstClr val="white"/>
                </a:solidFill>
                <a:effectLst/>
                <a:uLnTx/>
                <a:uFillTx/>
                <a:latin typeface="Aptos" panose="02110004020202020204"/>
                <a:ea typeface="+mn-ea"/>
                <a:cs typeface="+mn-cs"/>
              </a:rPr>
              <a:t>rd</a:t>
            </a:r>
            <a:r>
              <a:rPr kumimoji="0" lang="en-US" sz="1200" b="1" i="0" u="none" strike="noStrike" kern="1200" cap="none" spc="0" normalizeH="0" baseline="0" noProof="0">
                <a:ln>
                  <a:noFill/>
                </a:ln>
                <a:solidFill>
                  <a:prstClr val="white"/>
                </a:solidFill>
                <a:effectLst/>
                <a:uLnTx/>
                <a:uFillTx/>
                <a:latin typeface="Aptos" panose="02110004020202020204"/>
                <a:ea typeface="+mn-ea"/>
                <a:cs typeface="+mn-cs"/>
              </a:rPr>
              <a:t> Reading </a:t>
            </a:r>
          </a:p>
        </p:txBody>
      </p:sp>
      <p:sp>
        <p:nvSpPr>
          <p:cNvPr id="114" name="TextBox 113">
            <a:extLst>
              <a:ext uri="{FF2B5EF4-FFF2-40B4-BE49-F238E27FC236}">
                <a16:creationId xmlns:a16="http://schemas.microsoft.com/office/drawing/2014/main" id="{658CD281-8884-8D4F-2025-A6B01610BFD7}"/>
              </a:ext>
            </a:extLst>
          </p:cNvPr>
          <p:cNvSpPr txBox="1"/>
          <p:nvPr/>
        </p:nvSpPr>
        <p:spPr>
          <a:xfrm>
            <a:off x="5738216" y="2576509"/>
            <a:ext cx="1336065" cy="995657"/>
          </a:xfrm>
          <a:prstGeom prst="rect">
            <a:avLst/>
          </a:prstGeom>
          <a:noFill/>
        </p:spPr>
        <p:txBody>
          <a:bodyPr wrap="square" rtlCol="0">
            <a:sp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black"/>
                </a:solidFill>
                <a:effectLst/>
                <a:uLnTx/>
                <a:uFillTx/>
                <a:latin typeface="Source Sans Pro"/>
                <a:ea typeface="+mn-ea"/>
                <a:cs typeface="+mn-cs"/>
              </a:rPr>
              <a:t>Debated in the House of Lords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5" name="TextBox 114">
            <a:extLst>
              <a:ext uri="{FF2B5EF4-FFF2-40B4-BE49-F238E27FC236}">
                <a16:creationId xmlns:a16="http://schemas.microsoft.com/office/drawing/2014/main" id="{E5C7C0C6-58A6-7445-6D2D-AB714DEDD6A0}"/>
              </a:ext>
            </a:extLst>
          </p:cNvPr>
          <p:cNvSpPr txBox="1"/>
          <p:nvPr/>
        </p:nvSpPr>
        <p:spPr>
          <a:xfrm>
            <a:off x="5819892" y="4327262"/>
            <a:ext cx="135346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Source Sans Pro"/>
                <a:ea typeface="+mn-ea"/>
                <a:cs typeface="+mn-cs"/>
              </a:rPr>
              <a:t>Follows a similar process to that in the House of Commons.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6" name="TextBox 115">
            <a:extLst>
              <a:ext uri="{FF2B5EF4-FFF2-40B4-BE49-F238E27FC236}">
                <a16:creationId xmlns:a16="http://schemas.microsoft.com/office/drawing/2014/main" id="{8CCE3A36-2221-D2D7-D262-FD2ED83DC523}"/>
              </a:ext>
            </a:extLst>
          </p:cNvPr>
          <p:cNvSpPr txBox="1"/>
          <p:nvPr/>
        </p:nvSpPr>
        <p:spPr>
          <a:xfrm>
            <a:off x="7446003" y="2647318"/>
            <a:ext cx="1336065" cy="607859"/>
          </a:xfrm>
          <a:prstGeom prst="rect">
            <a:avLst/>
          </a:prstGeom>
          <a:noFill/>
        </p:spPr>
        <p:txBody>
          <a:bodyPr wrap="square" rtlCol="0">
            <a:sp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black"/>
                </a:solidFill>
                <a:effectLst/>
                <a:uLnTx/>
                <a:uFillTx/>
                <a:latin typeface="Source Sans Pro"/>
                <a:ea typeface="+mn-ea"/>
                <a:cs typeface="+mn-cs"/>
              </a:rPr>
              <a:t>Ping-Pong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7" name="TextBox 116">
            <a:extLst>
              <a:ext uri="{FF2B5EF4-FFF2-40B4-BE49-F238E27FC236}">
                <a16:creationId xmlns:a16="http://schemas.microsoft.com/office/drawing/2014/main" id="{943D04B4-2E54-F723-2C3A-68E4975B811B}"/>
              </a:ext>
            </a:extLst>
          </p:cNvPr>
          <p:cNvSpPr txBox="1"/>
          <p:nvPr/>
        </p:nvSpPr>
        <p:spPr>
          <a:xfrm>
            <a:off x="7446003" y="4327262"/>
            <a:ext cx="135346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Source Sans Pro"/>
                <a:ea typeface="+mn-ea"/>
                <a:cs typeface="+mn-cs"/>
              </a:rPr>
              <a:t>Amendments from the House of Lords are debated and agreed or rejected by the House of Commons and vice versa.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8" name="TextBox 117">
            <a:extLst>
              <a:ext uri="{FF2B5EF4-FFF2-40B4-BE49-F238E27FC236}">
                <a16:creationId xmlns:a16="http://schemas.microsoft.com/office/drawing/2014/main" id="{58CC831F-34D3-7067-79E1-0B9DD80ECD6D}"/>
              </a:ext>
            </a:extLst>
          </p:cNvPr>
          <p:cNvSpPr txBox="1"/>
          <p:nvPr/>
        </p:nvSpPr>
        <p:spPr>
          <a:xfrm>
            <a:off x="9107876" y="2650158"/>
            <a:ext cx="1336065" cy="607859"/>
          </a:xfrm>
          <a:prstGeom prst="rect">
            <a:avLst/>
          </a:prstGeom>
          <a:noFill/>
        </p:spPr>
        <p:txBody>
          <a:bodyPr wrap="square" rtlCol="0">
            <a:sp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prstClr val="black"/>
                </a:solidFill>
                <a:effectLst/>
                <a:uLnTx/>
                <a:uFillTx/>
                <a:latin typeface="Source Sans Pro"/>
                <a:ea typeface="+mn-ea"/>
                <a:cs typeface="+mn-cs"/>
              </a:rPr>
              <a:t> Royal Assent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9" name="TextBox 118">
            <a:extLst>
              <a:ext uri="{FF2B5EF4-FFF2-40B4-BE49-F238E27FC236}">
                <a16:creationId xmlns:a16="http://schemas.microsoft.com/office/drawing/2014/main" id="{6613E159-9918-1CFF-8A5D-F1D342AE29BB}"/>
              </a:ext>
            </a:extLst>
          </p:cNvPr>
          <p:cNvSpPr txBox="1"/>
          <p:nvPr/>
        </p:nvSpPr>
        <p:spPr>
          <a:xfrm>
            <a:off x="9107876" y="4330102"/>
            <a:ext cx="13534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Source Sans Pro"/>
                <a:ea typeface="+mn-ea"/>
                <a:cs typeface="+mn-cs"/>
              </a:rPr>
              <a:t>At this stage, the bill becomes law.</a:t>
            </a: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4" name="Rectangle 123">
            <a:extLst>
              <a:ext uri="{FF2B5EF4-FFF2-40B4-BE49-F238E27FC236}">
                <a16:creationId xmlns:a16="http://schemas.microsoft.com/office/drawing/2014/main" id="{EDC1FA32-E635-B1EC-A1A2-D1893B723173}"/>
              </a:ext>
            </a:extLst>
          </p:cNvPr>
          <p:cNvSpPr/>
          <p:nvPr/>
        </p:nvSpPr>
        <p:spPr>
          <a:xfrm>
            <a:off x="4070882" y="1849876"/>
            <a:ext cx="4832419" cy="260435"/>
          </a:xfrm>
          <a:prstGeom prst="rect">
            <a:avLst/>
          </a:prstGeom>
          <a:solidFill>
            <a:srgbClr val="F37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5" name="TextBox 124">
            <a:extLst>
              <a:ext uri="{FF2B5EF4-FFF2-40B4-BE49-F238E27FC236}">
                <a16:creationId xmlns:a16="http://schemas.microsoft.com/office/drawing/2014/main" id="{F3B34E55-76CC-7547-7076-67BE37A7E36C}"/>
              </a:ext>
            </a:extLst>
          </p:cNvPr>
          <p:cNvSpPr txBox="1"/>
          <p:nvPr/>
        </p:nvSpPr>
        <p:spPr>
          <a:xfrm>
            <a:off x="4070882" y="1796711"/>
            <a:ext cx="4592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ource Sans Pro" panose="020B0503030403020204" pitchFamily="34" charset="0"/>
                <a:ea typeface="+mn-ea"/>
                <a:cs typeface="+mn-cs"/>
              </a:rPr>
              <a:t>Our chance to </a:t>
            </a:r>
            <a:r>
              <a:rPr kumimoji="0" lang="en-US" sz="1800" b="1" i="0" u="none" strike="noStrike" kern="1200" cap="none" spc="0" normalizeH="0" baseline="0" noProof="0">
                <a:ln>
                  <a:noFill/>
                </a:ln>
                <a:solidFill>
                  <a:prstClr val="white"/>
                </a:solidFill>
                <a:effectLst/>
                <a:uLnTx/>
                <a:uFillTx/>
                <a:latin typeface="Source Sans Pro" panose="020B0503030403020204" pitchFamily="34" charset="0"/>
                <a:ea typeface="+mn-ea"/>
                <a:cs typeface="+mn-cs"/>
              </a:rPr>
              <a:t>influence</a:t>
            </a:r>
            <a:r>
              <a:rPr kumimoji="0" lang="en-US" sz="1800" b="0" i="0" u="none" strike="noStrike" kern="1200" cap="none" spc="0" normalizeH="0" baseline="0" noProof="0">
                <a:ln>
                  <a:noFill/>
                </a:ln>
                <a:solidFill>
                  <a:prstClr val="white"/>
                </a:solidFill>
                <a:effectLst/>
                <a:uLnTx/>
                <a:uFillTx/>
                <a:latin typeface="Source Sans Pro" panose="020B0503030403020204" pitchFamily="34" charset="0"/>
                <a:ea typeface="+mn-ea"/>
                <a:cs typeface="+mn-cs"/>
              </a:rPr>
              <a:t> and </a:t>
            </a:r>
            <a:r>
              <a:rPr kumimoji="0" lang="en-US" sz="1800" b="1" i="0" u="none" strike="noStrike" kern="1200" cap="none" spc="0" normalizeH="0" baseline="0" noProof="0">
                <a:ln>
                  <a:noFill/>
                </a:ln>
                <a:solidFill>
                  <a:prstClr val="white"/>
                </a:solidFill>
                <a:effectLst/>
                <a:uLnTx/>
                <a:uFillTx/>
                <a:latin typeface="Source Sans Pro" panose="020B0503030403020204" pitchFamily="34" charset="0"/>
                <a:ea typeface="+mn-ea"/>
                <a:cs typeface="+mn-cs"/>
              </a:rPr>
              <a:t>shape</a:t>
            </a:r>
            <a:r>
              <a:rPr kumimoji="0" lang="en-US" sz="1800" b="0" i="0" u="none" strike="noStrike" kern="1200" cap="none" spc="0" normalizeH="0" baseline="0" noProof="0">
                <a:ln>
                  <a:noFill/>
                </a:ln>
                <a:solidFill>
                  <a:prstClr val="white"/>
                </a:solidFill>
                <a:effectLst/>
                <a:uLnTx/>
                <a:uFillTx/>
                <a:latin typeface="Source Sans Pro" panose="020B0503030403020204" pitchFamily="34" charset="0"/>
                <a:ea typeface="+mn-ea"/>
                <a:cs typeface="+mn-cs"/>
              </a:rPr>
              <a:t> the bill</a:t>
            </a:r>
          </a:p>
        </p:txBody>
      </p:sp>
      <p:pic>
        <p:nvPicPr>
          <p:cNvPr id="3" name="Picture 2">
            <a:extLst>
              <a:ext uri="{FF2B5EF4-FFF2-40B4-BE49-F238E27FC236}">
                <a16:creationId xmlns:a16="http://schemas.microsoft.com/office/drawing/2014/main" id="{4A7BA3E0-C187-2570-52CC-6981282976D5}"/>
              </a:ext>
            </a:extLst>
          </p:cNvPr>
          <p:cNvPicPr>
            <a:picLocks noChangeAspect="1"/>
          </p:cNvPicPr>
          <p:nvPr/>
        </p:nvPicPr>
        <p:blipFill>
          <a:blip r:embed="rId2"/>
          <a:stretch>
            <a:fillRect/>
          </a:stretch>
        </p:blipFill>
        <p:spPr>
          <a:xfrm>
            <a:off x="497537" y="548727"/>
            <a:ext cx="595397" cy="755354"/>
          </a:xfrm>
          <a:prstGeom prst="rect">
            <a:avLst/>
          </a:prstGeom>
        </p:spPr>
      </p:pic>
      <p:pic>
        <p:nvPicPr>
          <p:cNvPr id="7" name="Graphic 6" descr="Tick with solid fill">
            <a:extLst>
              <a:ext uri="{FF2B5EF4-FFF2-40B4-BE49-F238E27FC236}">
                <a16:creationId xmlns:a16="http://schemas.microsoft.com/office/drawing/2014/main" id="{B3DDE74B-B9BD-EF7E-BC82-491DB753CB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0534" y="4288621"/>
            <a:ext cx="369722" cy="369722"/>
          </a:xfrm>
          <a:prstGeom prst="rect">
            <a:avLst/>
          </a:prstGeom>
        </p:spPr>
      </p:pic>
      <p:pic>
        <p:nvPicPr>
          <p:cNvPr id="8" name="Graphic 7" descr="Tick with solid fill">
            <a:extLst>
              <a:ext uri="{FF2B5EF4-FFF2-40B4-BE49-F238E27FC236}">
                <a16:creationId xmlns:a16="http://schemas.microsoft.com/office/drawing/2014/main" id="{253D6A76-7FD3-29D5-C604-28CAE3F9D1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9453" y="4662813"/>
            <a:ext cx="369722" cy="369722"/>
          </a:xfrm>
          <a:prstGeom prst="rect">
            <a:avLst/>
          </a:prstGeom>
        </p:spPr>
      </p:pic>
      <p:pic>
        <p:nvPicPr>
          <p:cNvPr id="9" name="Graphic 8" descr="Tick with solid fill">
            <a:extLst>
              <a:ext uri="{FF2B5EF4-FFF2-40B4-BE49-F238E27FC236}">
                <a16:creationId xmlns:a16="http://schemas.microsoft.com/office/drawing/2014/main" id="{7E0BA5BC-ABDE-9869-9DD6-5A475154F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0044" y="5061639"/>
            <a:ext cx="369722" cy="369722"/>
          </a:xfrm>
          <a:prstGeom prst="rect">
            <a:avLst/>
          </a:prstGeom>
        </p:spPr>
      </p:pic>
      <p:pic>
        <p:nvPicPr>
          <p:cNvPr id="11" name="Graphic 10" descr="Hourglass Finished with solid fill">
            <a:extLst>
              <a:ext uri="{FF2B5EF4-FFF2-40B4-BE49-F238E27FC236}">
                <a16:creationId xmlns:a16="http://schemas.microsoft.com/office/drawing/2014/main" id="{23DFA104-53CD-FF18-09F5-EB71621347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0961" y="5606140"/>
            <a:ext cx="369722" cy="369722"/>
          </a:xfrm>
          <a:prstGeom prst="rect">
            <a:avLst/>
          </a:prstGeom>
        </p:spPr>
      </p:pic>
      <p:pic>
        <p:nvPicPr>
          <p:cNvPr id="12" name="Graphic 11" descr="Hourglass Finished with solid fill">
            <a:extLst>
              <a:ext uri="{FF2B5EF4-FFF2-40B4-BE49-F238E27FC236}">
                <a16:creationId xmlns:a16="http://schemas.microsoft.com/office/drawing/2014/main" id="{20ACC940-325A-AC8D-7AAA-E4CA9DB66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1082" y="6099740"/>
            <a:ext cx="369722" cy="369722"/>
          </a:xfrm>
          <a:prstGeom prst="rect">
            <a:avLst/>
          </a:prstGeom>
        </p:spPr>
      </p:pic>
    </p:spTree>
    <p:extLst>
      <p:ext uri="{BB962C8B-B14F-4D97-AF65-F5344CB8AC3E}">
        <p14:creationId xmlns:p14="http://schemas.microsoft.com/office/powerpoint/2010/main" val="425581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1BB45-6CCE-C7D2-2E7E-FC9E1D4CCB87}"/>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76DDDC03-49CF-3426-49AB-E344D536E976}"/>
              </a:ext>
            </a:extLst>
          </p:cNvPr>
          <p:cNvSpPr txBox="1">
            <a:spLocks/>
          </p:cNvSpPr>
          <p:nvPr/>
        </p:nvSpPr>
        <p:spPr>
          <a:xfrm>
            <a:off x="1031918" y="1752601"/>
            <a:ext cx="4919848" cy="589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7185D85A-3689-E0C9-49BA-3B262BC16B06}"/>
              </a:ext>
            </a:extLst>
          </p:cNvPr>
          <p:cNvSpPr txBox="1">
            <a:spLocks/>
          </p:cNvSpPr>
          <p:nvPr/>
        </p:nvSpPr>
        <p:spPr>
          <a:xfrm>
            <a:off x="1092934" y="65433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solidFill>
                  <a:schemeClr val="tx2"/>
                </a:solidFill>
                <a:latin typeface="Roboto" panose="02000000000000000000" pitchFamily="2" charset="0"/>
                <a:ea typeface="Roboto" panose="02000000000000000000" pitchFamily="2" charset="0"/>
              </a:rPr>
              <a:t>Tenancy and Possession</a:t>
            </a:r>
          </a:p>
        </p:txBody>
      </p:sp>
      <p:pic>
        <p:nvPicPr>
          <p:cNvPr id="3" name="Picture 2">
            <a:extLst>
              <a:ext uri="{FF2B5EF4-FFF2-40B4-BE49-F238E27FC236}">
                <a16:creationId xmlns:a16="http://schemas.microsoft.com/office/drawing/2014/main" id="{0A5EAF8A-2334-D547-D62D-CCE31C4FE066}"/>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4C286A5D-B2A2-D967-84C6-38D523A54E23}"/>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7701A265-39E3-1C47-F44E-EC1796A0B2C8}"/>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88D19A7-0F33-5A21-D668-9581DCA374C2}"/>
              </a:ext>
            </a:extLst>
          </p:cNvPr>
          <p:cNvSpPr txBox="1"/>
          <p:nvPr/>
        </p:nvSpPr>
        <p:spPr>
          <a:xfrm>
            <a:off x="1092934" y="1875976"/>
            <a:ext cx="9437905" cy="3734356"/>
          </a:xfrm>
          <a:prstGeom prst="rect">
            <a:avLst/>
          </a:prstGeom>
          <a:noFill/>
        </p:spPr>
        <p:txBody>
          <a:bodyPr wrap="square">
            <a:spAutoFit/>
          </a:bodyPr>
          <a:lstStyle/>
          <a:p>
            <a:pPr marL="285750" indent="-285750" algn="l">
              <a:spcBef>
                <a:spcPts val="1000"/>
              </a:spcBef>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End of Section 21, the so-called ‘no fault eviction’</a:t>
            </a:r>
            <a:r>
              <a:rPr lang="en-GB" sz="2000" b="0" i="0" dirty="0">
                <a:solidFill>
                  <a:schemeClr val="bg1"/>
                </a:solidFill>
                <a:effectLst/>
                <a:latin typeface="Roboto" panose="02000000000000000000" pitchFamily="2" charset="0"/>
                <a:ea typeface="Roboto" panose="02000000000000000000" pitchFamily="2" charset="0"/>
              </a:rPr>
              <a:t>. Section 21 notices served before the commencement date will continue to be valid until they expire. </a:t>
            </a:r>
          </a:p>
          <a:p>
            <a:pPr marL="285750" indent="-285750" algn="l">
              <a:spcBef>
                <a:spcPts val="1000"/>
              </a:spcBef>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Abolish fixed-term tenancies</a:t>
            </a:r>
            <a:r>
              <a:rPr lang="en-GB" sz="2000" b="0" i="0" dirty="0">
                <a:solidFill>
                  <a:schemeClr val="bg1"/>
                </a:solidFill>
                <a:effectLst/>
                <a:latin typeface="Roboto" panose="02000000000000000000" pitchFamily="2" charset="0"/>
                <a:ea typeface="Roboto" panose="02000000000000000000" pitchFamily="2" charset="0"/>
              </a:rPr>
              <a:t>. All tenancies to become periodic with no more than a month at a time for the periods. Tenants can serve two months’ notice to end the tenancy, at any time, and via any written method. </a:t>
            </a:r>
          </a:p>
          <a:p>
            <a:pPr marL="285750" indent="-285750" algn="l">
              <a:spcBef>
                <a:spcPts val="1000"/>
              </a:spcBef>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New ‘Landlord circumstance’ grounds.</a:t>
            </a:r>
            <a:r>
              <a:rPr lang="en-GB" sz="2000" b="0" i="0" dirty="0">
                <a:solidFill>
                  <a:schemeClr val="bg1"/>
                </a:solidFill>
                <a:effectLst/>
                <a:latin typeface="Roboto" panose="02000000000000000000" pitchFamily="2" charset="0"/>
                <a:ea typeface="Roboto" panose="02000000000000000000" pitchFamily="2" charset="0"/>
              </a:rPr>
              <a:t> A new ground where the landlord needs to sell will be introduced, as well as an amended ground where the landlord or their family needs to move in. Landlords won’t be able to use these grounds in the first 12 months of a tenancy, will need to give four months’ notice, and can't market the property for 12 months after the notice expires or the claim is filed at court. </a:t>
            </a:r>
          </a:p>
        </p:txBody>
      </p:sp>
    </p:spTree>
    <p:extLst>
      <p:ext uri="{BB962C8B-B14F-4D97-AF65-F5344CB8AC3E}">
        <p14:creationId xmlns:p14="http://schemas.microsoft.com/office/powerpoint/2010/main" val="191782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1BB45-6CCE-C7D2-2E7E-FC9E1D4CCB87}"/>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76DDDC03-49CF-3426-49AB-E344D536E976}"/>
              </a:ext>
            </a:extLst>
          </p:cNvPr>
          <p:cNvSpPr txBox="1">
            <a:spLocks/>
          </p:cNvSpPr>
          <p:nvPr/>
        </p:nvSpPr>
        <p:spPr>
          <a:xfrm>
            <a:off x="1031918" y="1752601"/>
            <a:ext cx="4919848" cy="589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7185D85A-3689-E0C9-49BA-3B262BC16B06}"/>
              </a:ext>
            </a:extLst>
          </p:cNvPr>
          <p:cNvSpPr txBox="1">
            <a:spLocks/>
          </p:cNvSpPr>
          <p:nvPr/>
        </p:nvSpPr>
        <p:spPr>
          <a:xfrm>
            <a:off x="1092934" y="674586"/>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solidFill>
                  <a:schemeClr val="tx2"/>
                </a:solidFill>
                <a:latin typeface="Roboto" panose="02000000000000000000" pitchFamily="2" charset="0"/>
                <a:ea typeface="Roboto" panose="02000000000000000000" pitchFamily="2" charset="0"/>
              </a:rPr>
              <a:t>Tenancy and Possession</a:t>
            </a:r>
          </a:p>
        </p:txBody>
      </p:sp>
      <p:pic>
        <p:nvPicPr>
          <p:cNvPr id="3" name="Picture 2">
            <a:extLst>
              <a:ext uri="{FF2B5EF4-FFF2-40B4-BE49-F238E27FC236}">
                <a16:creationId xmlns:a16="http://schemas.microsoft.com/office/drawing/2014/main" id="{0A5EAF8A-2334-D547-D62D-CCE31C4FE066}"/>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4C286A5D-B2A2-D967-84C6-38D523A54E23}"/>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7701A265-39E3-1C47-F44E-EC1796A0B2C8}"/>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88D19A7-0F33-5A21-D668-9581DCA374C2}"/>
              </a:ext>
            </a:extLst>
          </p:cNvPr>
          <p:cNvSpPr txBox="1"/>
          <p:nvPr/>
        </p:nvSpPr>
        <p:spPr>
          <a:xfrm>
            <a:off x="1092934" y="1896193"/>
            <a:ext cx="9437905" cy="2195473"/>
          </a:xfrm>
          <a:prstGeom prst="rect">
            <a:avLst/>
          </a:prstGeom>
          <a:noFill/>
        </p:spPr>
        <p:txBody>
          <a:bodyPr wrap="square">
            <a:spAutoFit/>
          </a:bodyPr>
          <a:lstStyle/>
          <a:p>
            <a:pPr marL="285750" indent="-285750" algn="l">
              <a:spcBef>
                <a:spcPts val="1000"/>
              </a:spcBef>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Mandatory rent arrears ground amended</a:t>
            </a:r>
            <a:r>
              <a:rPr lang="en-GB" sz="2000" b="0" i="0" dirty="0">
                <a:solidFill>
                  <a:schemeClr val="bg1"/>
                </a:solidFill>
                <a:effectLst/>
                <a:latin typeface="Roboto" panose="02000000000000000000" pitchFamily="2" charset="0"/>
                <a:ea typeface="Roboto" panose="02000000000000000000" pitchFamily="2" charset="0"/>
              </a:rPr>
              <a:t> - requiring three months’ arrears and four weeks’ notice. </a:t>
            </a:r>
          </a:p>
          <a:p>
            <a:pPr marL="285750" indent="-285750" algn="l">
              <a:spcBef>
                <a:spcPts val="1000"/>
              </a:spcBef>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A new student possession ground</a:t>
            </a:r>
            <a:r>
              <a:rPr lang="en-GB" sz="2000" b="0" i="0" dirty="0">
                <a:solidFill>
                  <a:schemeClr val="bg1"/>
                </a:solidFill>
                <a:effectLst/>
                <a:latin typeface="Roboto" panose="02000000000000000000" pitchFamily="2" charset="0"/>
                <a:ea typeface="Roboto" panose="02000000000000000000" pitchFamily="2" charset="0"/>
              </a:rPr>
              <a:t> – which will require prior notice from the landlord and only applies to HMOs let entirely to students. </a:t>
            </a:r>
          </a:p>
          <a:p>
            <a:pPr marL="285750" indent="-285750" algn="l">
              <a:spcBef>
                <a:spcPts val="1000"/>
              </a:spcBef>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Ban discrimination</a:t>
            </a:r>
            <a:r>
              <a:rPr lang="en-GB" sz="2000" b="0" i="0" dirty="0">
                <a:solidFill>
                  <a:schemeClr val="bg1"/>
                </a:solidFill>
                <a:effectLst/>
                <a:latin typeface="Roboto" panose="02000000000000000000" pitchFamily="2" charset="0"/>
                <a:ea typeface="Roboto" panose="02000000000000000000" pitchFamily="2" charset="0"/>
              </a:rPr>
              <a:t> against tenants in receipt of benefits or with children when choosing who to let to. </a:t>
            </a:r>
          </a:p>
        </p:txBody>
      </p:sp>
    </p:spTree>
    <p:extLst>
      <p:ext uri="{BB962C8B-B14F-4D97-AF65-F5344CB8AC3E}">
        <p14:creationId xmlns:p14="http://schemas.microsoft.com/office/powerpoint/2010/main" val="18055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1BB45-6CCE-C7D2-2E7E-FC9E1D4CCB87}"/>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76DDDC03-49CF-3426-49AB-E344D536E976}"/>
              </a:ext>
            </a:extLst>
          </p:cNvPr>
          <p:cNvSpPr txBox="1">
            <a:spLocks/>
          </p:cNvSpPr>
          <p:nvPr/>
        </p:nvSpPr>
        <p:spPr>
          <a:xfrm>
            <a:off x="1092934" y="1993392"/>
            <a:ext cx="9527225" cy="33796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Ban rental bidding wars</a:t>
            </a:r>
            <a:r>
              <a:rPr lang="en-GB" sz="2000" b="0" i="0" dirty="0">
                <a:solidFill>
                  <a:schemeClr val="bg1"/>
                </a:solidFill>
                <a:effectLst/>
                <a:latin typeface="Roboto" panose="02000000000000000000" pitchFamily="2" charset="0"/>
                <a:ea typeface="Roboto" panose="02000000000000000000" pitchFamily="2" charset="0"/>
              </a:rPr>
              <a:t> – preventing landlords and agents from encouraging or accepting rents above the listed rate.</a:t>
            </a:r>
          </a:p>
          <a:p>
            <a:pPr marL="342900" indent="-342900" algn="l">
              <a:buFont typeface="Arial" panose="020B0604020202020204" pitchFamily="34" charset="0"/>
              <a:buChar char="•"/>
            </a:pPr>
            <a:r>
              <a:rPr lang="en-GB" sz="2000" b="1" dirty="0">
                <a:solidFill>
                  <a:schemeClr val="bg1"/>
                </a:solidFill>
                <a:latin typeface="Roboto" panose="02000000000000000000" pitchFamily="2" charset="0"/>
                <a:ea typeface="Roboto" panose="02000000000000000000" pitchFamily="2" charset="0"/>
              </a:rPr>
              <a:t>Rent in advance-</a:t>
            </a:r>
            <a:r>
              <a:rPr lang="en-GB" sz="2000" b="1" i="0" dirty="0">
                <a:solidFill>
                  <a:schemeClr val="bg1"/>
                </a:solidFill>
                <a:effectLst/>
                <a:latin typeface="Roboto" panose="02000000000000000000" pitchFamily="2" charset="0"/>
                <a:ea typeface="Roboto" panose="02000000000000000000" pitchFamily="2" charset="0"/>
              </a:rPr>
              <a:t>No </a:t>
            </a:r>
            <a:r>
              <a:rPr lang="en-GB" sz="2000" b="0" i="0" dirty="0">
                <a:solidFill>
                  <a:schemeClr val="bg1"/>
                </a:solidFill>
                <a:effectLst/>
                <a:latin typeface="Roboto" panose="02000000000000000000" pitchFamily="2" charset="0"/>
                <a:ea typeface="Roboto" panose="02000000000000000000" pitchFamily="2" charset="0"/>
              </a:rPr>
              <a:t>longer take more than 1 months rent in advance</a:t>
            </a:r>
          </a:p>
          <a:p>
            <a:pPr marL="342900" indent="-342900" algn="l">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Limit in-tenancy rent rises</a:t>
            </a:r>
            <a:r>
              <a:rPr lang="en-GB" sz="2000" b="0" i="0" dirty="0">
                <a:solidFill>
                  <a:schemeClr val="bg1"/>
                </a:solidFill>
                <a:effectLst/>
                <a:latin typeface="Roboto" panose="02000000000000000000" pitchFamily="2" charset="0"/>
                <a:ea typeface="Roboto" panose="02000000000000000000" pitchFamily="2" charset="0"/>
              </a:rPr>
              <a:t> to a single annual increase capped to whichever is lowest of market rates or the amount proposed by the landlord. Landlords must give two months’ notice. Tenants can challenge this via the First-tier Tribunal. Any increase can't happen until the tribunal’s made its decision. </a:t>
            </a:r>
          </a:p>
        </p:txBody>
      </p:sp>
      <p:sp>
        <p:nvSpPr>
          <p:cNvPr id="19" name="Title 1">
            <a:extLst>
              <a:ext uri="{FF2B5EF4-FFF2-40B4-BE49-F238E27FC236}">
                <a16:creationId xmlns:a16="http://schemas.microsoft.com/office/drawing/2014/main" id="{7185D85A-3689-E0C9-49BA-3B262BC16B06}"/>
              </a:ext>
            </a:extLst>
          </p:cNvPr>
          <p:cNvSpPr txBox="1">
            <a:spLocks/>
          </p:cNvSpPr>
          <p:nvPr/>
        </p:nvSpPr>
        <p:spPr>
          <a:xfrm>
            <a:off x="1092934" y="715525"/>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solidFill>
                  <a:schemeClr val="tx2"/>
                </a:solidFill>
                <a:latin typeface="Roboto" panose="02000000000000000000" pitchFamily="2" charset="0"/>
                <a:ea typeface="Roboto" panose="02000000000000000000" pitchFamily="2" charset="0"/>
              </a:rPr>
              <a:t>Setting Rents</a:t>
            </a:r>
          </a:p>
        </p:txBody>
      </p:sp>
      <p:pic>
        <p:nvPicPr>
          <p:cNvPr id="3" name="Picture 2">
            <a:extLst>
              <a:ext uri="{FF2B5EF4-FFF2-40B4-BE49-F238E27FC236}">
                <a16:creationId xmlns:a16="http://schemas.microsoft.com/office/drawing/2014/main" id="{0A5EAF8A-2334-D547-D62D-CCE31C4FE066}"/>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4C286A5D-B2A2-D967-84C6-38D523A54E23}"/>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7701A265-39E3-1C47-F44E-EC1796A0B2C8}"/>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8563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61BB45-6CCE-C7D2-2E7E-FC9E1D4CCB87}"/>
              </a:ext>
            </a:extLst>
          </p:cNvPr>
          <p:cNvPicPr>
            <a:picLocks noChangeAspect="1"/>
          </p:cNvPicPr>
          <p:nvPr/>
        </p:nvPicPr>
        <p:blipFill>
          <a:blip r:embed="rId3"/>
          <a:stretch>
            <a:fillRect/>
          </a:stretch>
        </p:blipFill>
        <p:spPr>
          <a:xfrm>
            <a:off x="497537" y="548727"/>
            <a:ext cx="595397" cy="755354"/>
          </a:xfrm>
          <a:prstGeom prst="rect">
            <a:avLst/>
          </a:prstGeom>
        </p:spPr>
      </p:pic>
      <p:sp>
        <p:nvSpPr>
          <p:cNvPr id="18" name="Content Placeholder 2">
            <a:extLst>
              <a:ext uri="{FF2B5EF4-FFF2-40B4-BE49-F238E27FC236}">
                <a16:creationId xmlns:a16="http://schemas.microsoft.com/office/drawing/2014/main" id="{76DDDC03-49CF-3426-49AB-E344D536E976}"/>
              </a:ext>
            </a:extLst>
          </p:cNvPr>
          <p:cNvSpPr txBox="1">
            <a:spLocks/>
          </p:cNvSpPr>
          <p:nvPr/>
        </p:nvSpPr>
        <p:spPr>
          <a:xfrm>
            <a:off x="1092934" y="1993392"/>
            <a:ext cx="9331282" cy="38250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Introduce a Decent Homes Standard</a:t>
            </a:r>
            <a:r>
              <a:rPr lang="en-GB" sz="2000" b="0" i="0" dirty="0">
                <a:solidFill>
                  <a:schemeClr val="bg1"/>
                </a:solidFill>
                <a:effectLst/>
                <a:latin typeface="Roboto" panose="02000000000000000000" pitchFamily="2" charset="0"/>
                <a:ea typeface="Roboto" panose="02000000000000000000" pitchFamily="2" charset="0"/>
              </a:rPr>
              <a:t> to the private rented sector with fines of up to £7,000 for failing to meet standards  </a:t>
            </a:r>
          </a:p>
          <a:p>
            <a:pPr marL="342900" indent="-342900" algn="l">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Extend </a:t>
            </a:r>
            <a:r>
              <a:rPr lang="en-GB" sz="2000" b="1" i="0" dirty="0" err="1">
                <a:solidFill>
                  <a:schemeClr val="bg1"/>
                </a:solidFill>
                <a:effectLst/>
                <a:latin typeface="Roboto" panose="02000000000000000000" pitchFamily="2" charset="0"/>
                <a:ea typeface="Roboto" panose="02000000000000000000" pitchFamily="2" charset="0"/>
              </a:rPr>
              <a:t>Awaab’s</a:t>
            </a:r>
            <a:r>
              <a:rPr lang="en-GB" sz="2000" b="1" i="0" dirty="0">
                <a:solidFill>
                  <a:schemeClr val="bg1"/>
                </a:solidFill>
                <a:effectLst/>
                <a:latin typeface="Roboto" panose="02000000000000000000" pitchFamily="2" charset="0"/>
                <a:ea typeface="Roboto" panose="02000000000000000000" pitchFamily="2" charset="0"/>
              </a:rPr>
              <a:t> Law to private renting </a:t>
            </a:r>
            <a:r>
              <a:rPr lang="en-GB" sz="2000" b="0" i="0" dirty="0">
                <a:solidFill>
                  <a:schemeClr val="bg1"/>
                </a:solidFill>
                <a:effectLst/>
                <a:latin typeface="Roboto" panose="02000000000000000000" pitchFamily="2" charset="0"/>
                <a:ea typeface="Roboto" panose="02000000000000000000" pitchFamily="2" charset="0"/>
              </a:rPr>
              <a:t>– setting clear timeframes within which landlords must make homes safe where they contain serious hazards  </a:t>
            </a:r>
          </a:p>
          <a:p>
            <a:pPr marL="342900" indent="-342900" algn="l">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Create a digital private rented sector database</a:t>
            </a:r>
            <a:r>
              <a:rPr lang="en-GB" sz="2000" b="0" i="0" dirty="0">
                <a:solidFill>
                  <a:schemeClr val="bg1"/>
                </a:solidFill>
                <a:effectLst/>
                <a:latin typeface="Roboto" panose="02000000000000000000" pitchFamily="2" charset="0"/>
                <a:ea typeface="Roboto" panose="02000000000000000000" pitchFamily="2" charset="0"/>
              </a:rPr>
              <a:t> with information for landlords, tenants, and councils   </a:t>
            </a:r>
          </a:p>
          <a:p>
            <a:pPr marL="342900" indent="-342900" algn="l">
              <a:buFont typeface="Arial" panose="020B0604020202020204" pitchFamily="34" charset="0"/>
              <a:buChar char="•"/>
            </a:pPr>
            <a:r>
              <a:rPr lang="en-GB" sz="2000" b="1" i="0" dirty="0">
                <a:solidFill>
                  <a:schemeClr val="bg1"/>
                </a:solidFill>
                <a:effectLst/>
                <a:latin typeface="Roboto" panose="02000000000000000000" pitchFamily="2" charset="0"/>
                <a:ea typeface="Roboto" panose="02000000000000000000" pitchFamily="2" charset="0"/>
              </a:rPr>
              <a:t>Local authority enforcement</a:t>
            </a:r>
            <a:r>
              <a:rPr lang="en-GB" sz="2000" b="0" i="0" dirty="0">
                <a:solidFill>
                  <a:schemeClr val="bg1"/>
                </a:solidFill>
                <a:effectLst/>
                <a:latin typeface="Roboto" panose="02000000000000000000" pitchFamily="2" charset="0"/>
                <a:ea typeface="Roboto" panose="02000000000000000000" pitchFamily="2" charset="0"/>
              </a:rPr>
              <a:t> - give local authorities greater powers to investigate and enter PRS properties and substantially increase the financial penalties for non-compliance </a:t>
            </a:r>
          </a:p>
          <a:p>
            <a:pPr marL="285750" indent="-285750" algn="l">
              <a:buFont typeface="Arial" panose="020B0604020202020204" pitchFamily="34" charset="0"/>
              <a:buChar char="•"/>
            </a:pPr>
            <a:endParaRPr lang="en-US" sz="1800" dirty="0">
              <a:solidFill>
                <a:schemeClr val="bg1"/>
              </a:solidFill>
              <a:latin typeface="Roboto" panose="02000000000000000000" pitchFamily="2" charset="0"/>
              <a:ea typeface="Roboto" panose="02000000000000000000" pitchFamily="2" charset="0"/>
            </a:endParaRPr>
          </a:p>
        </p:txBody>
      </p:sp>
      <p:sp>
        <p:nvSpPr>
          <p:cNvPr id="19" name="Title 1">
            <a:extLst>
              <a:ext uri="{FF2B5EF4-FFF2-40B4-BE49-F238E27FC236}">
                <a16:creationId xmlns:a16="http://schemas.microsoft.com/office/drawing/2014/main" id="{7185D85A-3689-E0C9-49BA-3B262BC16B06}"/>
              </a:ext>
            </a:extLst>
          </p:cNvPr>
          <p:cNvSpPr txBox="1">
            <a:spLocks/>
          </p:cNvSpPr>
          <p:nvPr/>
        </p:nvSpPr>
        <p:spPr>
          <a:xfrm>
            <a:off x="1092934" y="590790"/>
            <a:ext cx="10564090" cy="81281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solidFill>
                  <a:schemeClr val="tx2"/>
                </a:solidFill>
                <a:latin typeface="Roboto" panose="02000000000000000000" pitchFamily="2" charset="0"/>
                <a:ea typeface="Roboto" panose="02000000000000000000" pitchFamily="2" charset="0"/>
              </a:rPr>
              <a:t>Standards &amp; Enforcement</a:t>
            </a:r>
          </a:p>
        </p:txBody>
      </p:sp>
      <p:pic>
        <p:nvPicPr>
          <p:cNvPr id="3" name="Picture 2">
            <a:extLst>
              <a:ext uri="{FF2B5EF4-FFF2-40B4-BE49-F238E27FC236}">
                <a16:creationId xmlns:a16="http://schemas.microsoft.com/office/drawing/2014/main" id="{0A5EAF8A-2334-D547-D62D-CCE31C4FE066}"/>
              </a:ext>
            </a:extLst>
          </p:cNvPr>
          <p:cNvPicPr>
            <a:picLocks noChangeAspect="1"/>
          </p:cNvPicPr>
          <p:nvPr/>
        </p:nvPicPr>
        <p:blipFill>
          <a:blip r:embed="rId3"/>
          <a:stretch>
            <a:fillRect/>
          </a:stretch>
        </p:blipFill>
        <p:spPr>
          <a:xfrm>
            <a:off x="9964903" y="1993392"/>
            <a:ext cx="3986327" cy="5057278"/>
          </a:xfrm>
          <a:prstGeom prst="rect">
            <a:avLst/>
          </a:prstGeom>
        </p:spPr>
      </p:pic>
      <p:pic>
        <p:nvPicPr>
          <p:cNvPr id="2" name="Picture 1">
            <a:extLst>
              <a:ext uri="{FF2B5EF4-FFF2-40B4-BE49-F238E27FC236}">
                <a16:creationId xmlns:a16="http://schemas.microsoft.com/office/drawing/2014/main" id="{4C286A5D-B2A2-D967-84C6-38D523A54E23}"/>
              </a:ext>
            </a:extLst>
          </p:cNvPr>
          <p:cNvPicPr>
            <a:picLocks noChangeAspect="1"/>
          </p:cNvPicPr>
          <p:nvPr/>
        </p:nvPicPr>
        <p:blipFill>
          <a:blip r:embed="rId4"/>
          <a:stretch>
            <a:fillRect/>
          </a:stretch>
        </p:blipFill>
        <p:spPr>
          <a:xfrm>
            <a:off x="487491" y="5722064"/>
            <a:ext cx="1546249" cy="839804"/>
          </a:xfrm>
          <a:prstGeom prst="rect">
            <a:avLst/>
          </a:prstGeom>
        </p:spPr>
      </p:pic>
      <p:sp>
        <p:nvSpPr>
          <p:cNvPr id="5" name="Content Placeholder 2">
            <a:extLst>
              <a:ext uri="{FF2B5EF4-FFF2-40B4-BE49-F238E27FC236}">
                <a16:creationId xmlns:a16="http://schemas.microsoft.com/office/drawing/2014/main" id="{7701A265-39E3-1C47-F44E-EC1796A0B2C8}"/>
              </a:ext>
            </a:extLst>
          </p:cNvPr>
          <p:cNvSpPr txBox="1">
            <a:spLocks/>
          </p:cNvSpPr>
          <p:nvPr/>
        </p:nvSpPr>
        <p:spPr>
          <a:xfrm>
            <a:off x="8517952" y="6266985"/>
            <a:ext cx="1546249" cy="193899"/>
          </a:xfrm>
          <a:prstGeom prst="rect">
            <a:avLst/>
          </a:prstGeom>
        </p:spPr>
        <p:txBody>
          <a:bodyPr vert="horz" wrap="square" lIns="0" tIns="0" rIns="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kern="0" spc="100" dirty="0" err="1">
                <a:solidFill>
                  <a:srgbClr val="F37321"/>
                </a:solidFill>
                <a:latin typeface="Roboto" panose="02000000000000000000" pitchFamily="2" charset="0"/>
                <a:ea typeface="Roboto" panose="02000000000000000000" pitchFamily="2" charset="0"/>
              </a:rPr>
              <a:t>www.nrla.org.uk</a:t>
            </a:r>
            <a:endParaRPr lang="en-US" sz="1400" b="1" kern="0" spc="100" dirty="0">
              <a:solidFill>
                <a:srgbClr val="F3732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74003999"/>
      </p:ext>
    </p:extLst>
  </p:cSld>
  <p:clrMapOvr>
    <a:masterClrMapping/>
  </p:clrMapOvr>
</p:sld>
</file>

<file path=ppt/theme/theme1.xml><?xml version="1.0" encoding="utf-8"?>
<a:theme xmlns:a="http://schemas.openxmlformats.org/drawingml/2006/main" name="Office Theme">
  <a:themeElements>
    <a:clrScheme name="NRLA Brand 2024">
      <a:dk1>
        <a:srgbClr val="163B54"/>
      </a:dk1>
      <a:lt1>
        <a:srgbClr val="FAFCFC"/>
      </a:lt1>
      <a:dk2>
        <a:srgbClr val="F37423"/>
      </a:dk2>
      <a:lt2>
        <a:srgbClr val="FAFCFC"/>
      </a:lt2>
      <a:accent1>
        <a:srgbClr val="156082"/>
      </a:accent1>
      <a:accent2>
        <a:srgbClr val="F37320"/>
      </a:accent2>
      <a:accent3>
        <a:srgbClr val="FFC3F2"/>
      </a:accent3>
      <a:accent4>
        <a:srgbClr val="EEF30C"/>
      </a:accent4>
      <a:accent5>
        <a:srgbClr val="A2D7F6"/>
      </a:accent5>
      <a:accent6>
        <a:srgbClr val="BDD730"/>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RLA Brand 2024">
      <a:dk1>
        <a:srgbClr val="163B54"/>
      </a:dk1>
      <a:lt1>
        <a:srgbClr val="FAFCFC"/>
      </a:lt1>
      <a:dk2>
        <a:srgbClr val="F37423"/>
      </a:dk2>
      <a:lt2>
        <a:srgbClr val="FAFCFC"/>
      </a:lt2>
      <a:accent1>
        <a:srgbClr val="156082"/>
      </a:accent1>
      <a:accent2>
        <a:srgbClr val="F37320"/>
      </a:accent2>
      <a:accent3>
        <a:srgbClr val="FFC3F2"/>
      </a:accent3>
      <a:accent4>
        <a:srgbClr val="EEF30C"/>
      </a:accent4>
      <a:accent5>
        <a:srgbClr val="A2D7F6"/>
      </a:accent5>
      <a:accent6>
        <a:srgbClr val="BDD730"/>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0605B6E99E6459000CCF5BCB9E724" ma:contentTypeVersion="18" ma:contentTypeDescription="Create a new document." ma:contentTypeScope="" ma:versionID="7591629ba21058282cd0987461960285">
  <xsd:schema xmlns:xsd="http://www.w3.org/2001/XMLSchema" xmlns:xs="http://www.w3.org/2001/XMLSchema" xmlns:p="http://schemas.microsoft.com/office/2006/metadata/properties" xmlns:ns2="98e1c108-e1c5-4ab9-81cb-f753dc7709c6" xmlns:ns3="1302a77a-4b55-48ba-af0e-5a414286cb01" targetNamespace="http://schemas.microsoft.com/office/2006/metadata/properties" ma:root="true" ma:fieldsID="ed5745f567fa95f9e121d07348974514" ns2:_="" ns3:_="">
    <xsd:import namespace="98e1c108-e1c5-4ab9-81cb-f753dc7709c6"/>
    <xsd:import namespace="1302a77a-4b55-48ba-af0e-5a414286cb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e1c108-e1c5-4ab9-81cb-f753dc7709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bb4dc1-3d8a-4495-8765-84010130802c}" ma:internalName="TaxCatchAll" ma:showField="CatchAllData" ma:web="98e1c108-e1c5-4ab9-81cb-f753dc7709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02a77a-4b55-48ba-af0e-5a414286cb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64343d-a3d4-49c6-aa62-92f23d6781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8e1c108-e1c5-4ab9-81cb-f753dc7709c6">
      <UserInfo>
        <DisplayName>Alexandra Southerington</DisplayName>
        <AccountId>6467</AccountId>
        <AccountType/>
      </UserInfo>
      <UserInfo>
        <DisplayName>Carla Johnson</DisplayName>
        <AccountId>9091</AccountId>
        <AccountType/>
      </UserInfo>
      <UserInfo>
        <DisplayName>Rachael Stocks</DisplayName>
        <AccountId>5147</AccountId>
        <AccountType/>
      </UserInfo>
      <UserInfo>
        <DisplayName>Matthew Worth</DisplayName>
        <AccountId>8175</AccountId>
        <AccountType/>
      </UserInfo>
      <UserInfo>
        <DisplayName>Ben Beadle</DisplayName>
        <AccountId>65</AccountId>
        <AccountType/>
      </UserInfo>
      <UserInfo>
        <DisplayName>Alastair Gilchrist</DisplayName>
        <AccountId>19</AccountId>
        <AccountType/>
      </UserInfo>
      <UserInfo>
        <DisplayName>James Kent</DisplayName>
        <AccountId>8791</AccountId>
        <AccountType/>
      </UserInfo>
      <UserInfo>
        <DisplayName>Philip Cox</DisplayName>
        <AccountId>694</AccountId>
        <AccountType/>
      </UserInfo>
      <UserInfo>
        <DisplayName>Chris Norris</DisplayName>
        <AccountId>42</AccountId>
        <AccountType/>
      </UserInfo>
    </SharedWithUsers>
    <lcf76f155ced4ddcb4097134ff3c332f xmlns="1302a77a-4b55-48ba-af0e-5a414286cb01">
      <Terms xmlns="http://schemas.microsoft.com/office/infopath/2007/PartnerControls"/>
    </lcf76f155ced4ddcb4097134ff3c332f>
    <TaxCatchAll xmlns="98e1c108-e1c5-4ab9-81cb-f753dc7709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630DB5-6654-4DED-B2CA-D85BC2FC6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e1c108-e1c5-4ab9-81cb-f753dc7709c6"/>
    <ds:schemaRef ds:uri="1302a77a-4b55-48ba-af0e-5a414286c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2FCEC5-14FB-43D4-BB8C-F1D049975440}">
  <ds:schemaRefs>
    <ds:schemaRef ds:uri="98e1c108-e1c5-4ab9-81cb-f753dc7709c6"/>
    <ds:schemaRef ds:uri="http://schemas.microsoft.com/office/infopath/2007/PartnerControl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1302a77a-4b55-48ba-af0e-5a414286cb01"/>
  </ds:schemaRefs>
</ds:datastoreItem>
</file>

<file path=customXml/itemProps3.xml><?xml version="1.0" encoding="utf-8"?>
<ds:datastoreItem xmlns:ds="http://schemas.openxmlformats.org/officeDocument/2006/customXml" ds:itemID="{BDF27DCE-4518-4A3F-A2B8-AABC4F947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11358</TotalTime>
  <Words>4795</Words>
  <Application>Microsoft Macintosh PowerPoint</Application>
  <PresentationFormat>Widescreen</PresentationFormat>
  <Paragraphs>478</Paragraphs>
  <Slides>24</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Source Sans Pro</vt:lpstr>
      <vt:lpstr>SourceSansPro-Bold</vt:lpstr>
      <vt:lpstr>Roboto</vt:lpstr>
      <vt:lpstr>Calibri</vt:lpstr>
      <vt:lpstr>Wingdings</vt:lpstr>
      <vt:lpstr>Aptos Display</vt:lpstr>
      <vt:lpstr>Aptos</vt:lpstr>
      <vt:lpstr>Office Theme</vt:lpstr>
      <vt:lpstr>1_Office Theme</vt:lpstr>
      <vt:lpstr>2_Office Theme</vt:lpstr>
      <vt:lpstr>PowerPoint Presentation</vt:lpstr>
      <vt:lpstr>PowerPoint Presentation</vt:lpstr>
      <vt:lpstr>PowerPoint Presentation</vt:lpstr>
      <vt:lpstr>PowerPoint Presentation</vt:lpstr>
      <vt:lpstr>Progress of the Renters’ Rights Bill: anticipated timings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Campaigns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Southerington</dc:creator>
  <cp:lastModifiedBy>Kevin Knowles</cp:lastModifiedBy>
  <cp:revision>29</cp:revision>
  <dcterms:created xsi:type="dcterms:W3CDTF">2024-04-17T10:55:40Z</dcterms:created>
  <dcterms:modified xsi:type="dcterms:W3CDTF">2025-03-05T09:27:53Z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0x0101008C40605B6E99E6459000CCF5BCB9E724</vt:lpwstr>
  </property>
  <property fmtid="{D5CDD505-2E9C-101B-9397-08002B2CF9AE}" pid="3" name="MediaServiceImageTags">
    <vt:lpwstr/>
  </property>
  <property fmtid="{D5CDD505-2E9C-101B-9397-08002B2CF9AE}" pid="4" name="MSIP_Label_a06a6805-2090-45c5-a0e2-4a6e2e113023_Enabled">
    <vt:lpwstr>true</vt:lpwstr>
  </property>
  <property fmtid="{D5CDD505-2E9C-101B-9397-08002B2CF9AE}" pid="5" name="MSIP_Label_a06a6805-2090-45c5-a0e2-4a6e2e113023_SetDate">
    <vt:lpwstr>2025-02-26T12:50:37Z</vt:lpwstr>
  </property>
  <property fmtid="{D5CDD505-2E9C-101B-9397-08002B2CF9AE}" pid="6" name="MSIP_Label_a06a6805-2090-45c5-a0e2-4a6e2e113023_Method">
    <vt:lpwstr>Privileged</vt:lpwstr>
  </property>
  <property fmtid="{D5CDD505-2E9C-101B-9397-08002B2CF9AE}" pid="7" name="MSIP_Label_a06a6805-2090-45c5-a0e2-4a6e2e113023_Name">
    <vt:lpwstr>a06a6805-2090-45c5-a0e2-4a6e2e113023</vt:lpwstr>
  </property>
  <property fmtid="{D5CDD505-2E9C-101B-9397-08002B2CF9AE}" pid="8" name="MSIP_Label_a06a6805-2090-45c5-a0e2-4a6e2e113023_SiteId">
    <vt:lpwstr>07ebc6c3-7074-4387-a625-b9d918ba4a97</vt:lpwstr>
  </property>
  <property fmtid="{D5CDD505-2E9C-101B-9397-08002B2CF9AE}" pid="9" name="MSIP_Label_a06a6805-2090-45c5-a0e2-4a6e2e113023_ActionId">
    <vt:lpwstr>e5612828-0439-4790-a358-8e3f21985c61</vt:lpwstr>
  </property>
  <property fmtid="{D5CDD505-2E9C-101B-9397-08002B2CF9AE}" pid="10" name="MSIP_Label_a06a6805-2090-45c5-a0e2-4a6e2e113023_ContentBits">
    <vt:lpwstr>1</vt:lpwstr>
  </property>
  <property fmtid="{D5CDD505-2E9C-101B-9397-08002B2CF9AE}" pid="11" name="MSIP_Label_a06a6805-2090-45c5-a0e2-4a6e2e113023_Tag">
    <vt:lpwstr>10, 0, 1, 1</vt:lpwstr>
  </property>
  <property fmtid="{D5CDD505-2E9C-101B-9397-08002B2CF9AE}" pid="12" name="ClassificationContentMarkingHeaderLocations">
    <vt:lpwstr>Office Theme:8\1_Office Theme:8\2_Office Theme:8</vt:lpwstr>
  </property>
  <property fmtid="{D5CDD505-2E9C-101B-9397-08002B2CF9AE}" pid="13" name="ClassificationContentMarkingHeaderText">
    <vt:lpwstr>Sensitivity: PROTECT</vt:lpwstr>
  </property>
</Properties>
</file>