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91" r:id="rId5"/>
    <p:sldId id="299" r:id="rId6"/>
    <p:sldId id="294" r:id="rId7"/>
    <p:sldId id="268" r:id="rId8"/>
    <p:sldId id="295" r:id="rId9"/>
    <p:sldId id="293" r:id="rId10"/>
    <p:sldId id="274" r:id="rId11"/>
    <p:sldId id="298" r:id="rId12"/>
    <p:sldId id="300" r:id="rId13"/>
  </p:sldIdLst>
  <p:sldSz cx="9144000" cy="5143500" type="screen16x9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2D5D"/>
    <a:srgbClr val="A32837"/>
    <a:srgbClr val="10253F"/>
    <a:srgbClr val="A33038"/>
    <a:srgbClr val="4F6228"/>
    <a:srgbClr val="C75F09"/>
    <a:srgbClr val="C5B783"/>
    <a:srgbClr val="3F2A56"/>
    <a:srgbClr val="B6985E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94"/>
  </p:normalViewPr>
  <p:slideViewPr>
    <p:cSldViewPr showGuides="1">
      <p:cViewPr varScale="1">
        <p:scale>
          <a:sx n="156" d="100"/>
          <a:sy n="156" d="100"/>
        </p:scale>
        <p:origin x="146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5" Type="http://schemas.openxmlformats.org/officeDocument/2006/relationships/slide" Target="slides/slide6.xml"/><Relationship Id="rId4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8305A3-072F-7F49-B2C9-B345F9B1D4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F3F61-2131-A940-8180-2D4EC1C0A1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7EC9D22-CBF3-D34D-8B71-D2AEE606205E}" type="datetimeFigureOut">
              <a:rPr lang="en-GB" altLang="en-US"/>
              <a:pPr>
                <a:defRPr/>
              </a:pPr>
              <a:t>05/03/2025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CD410-5403-2543-980E-B5B06ED380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8528A-E52A-C548-AD37-9C10ADCC10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7862FA9-8C47-514C-B3C5-9B6283BEAF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BDDD38-4F52-BB4C-9BE3-7C1282E718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19E71-954F-1C4B-99DC-7A5418E79B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9682D6D-8E0A-3C41-BDCB-DCF1F9222940}" type="datetimeFigureOut">
              <a:rPr lang="en-GB" altLang="en-US"/>
              <a:pPr>
                <a:defRPr/>
              </a:pPr>
              <a:t>05/03/2025</a:t>
            </a:fld>
            <a:endParaRPr lang="en-GB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802E7EE-2FAB-D340-B66E-95443D8180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63C046B-6749-3E4D-9556-01B9E3DE5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F7768-DD45-5440-A26D-EB2BC4D021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86540-0DDF-7745-90CE-A5BCA405A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52D8438-164A-304E-82C9-FC2739029A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7E5105A-5383-E745-84A5-A092F131D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5D8AEA1-C5D0-D54D-B169-0E19A147E0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91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5E868-FB71-92B0-67D0-0EFEF72C8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C2715FF-792B-F046-E2F8-6414A027B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921C34B-B6C3-559C-3BD0-79A16F35A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2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B0654-1B6A-2138-DDEA-5523FF9C4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93A57D0-735D-B4A0-42E6-5210330E2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8AD92E0-1825-3FA5-73B0-CD3DB6F07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026B52F-8FB0-F142-A9E3-D9BED90F61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6302F0D-F4B4-CC43-8684-A9D7F9BFE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44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4E42-B071-4259-35CF-161C90FD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FC883F5-AEEC-F217-57A3-F8B45A868F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73F2E99-7C3F-2626-C35E-6002EFAE0C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4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AC634-356F-9172-360D-A328F8F66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EDA7B2D-E872-96FE-F82C-D744240881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D5A6952-43B6-4710-F7A8-71B55F09E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026B52F-8FB0-F142-A9E3-D9BED90F61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6302F0D-F4B4-CC43-8684-A9D7F9BFE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087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8B3EC-B38C-8109-B03A-8F40BE30B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8540F70-55F1-246C-AFA2-9F28AD1B3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39BDA4-9AAD-1823-8D57-4204F4A46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227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1625-C64E-71BB-CFFE-BF5E13BE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087CAAD-6633-B031-14FA-B59BF5879C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3943C7D-31A9-A1D6-3642-7317E6F35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9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A9C8-7995-5444-A26A-67ABB12D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C82DD-C6C3-614D-9603-ED6EDD322816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10354-7588-9E4A-8009-24E1E304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80E6C-9886-0541-BEE6-770840E1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42395-4EC8-7A4A-9564-BAA3A3E29C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122417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45652-2D31-1A45-9CA8-4AE5349C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BCBEB-7936-764C-8BCD-28301A40D0F4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01CBC-790B-7849-AA36-30BCD92B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D5D5F-2043-A349-8936-7C3B47B7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6BCA8-8C01-B14B-BE95-1AFD10F9E8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843135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619B7-0E92-E748-B9DC-1263E45F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3EA3A-EB28-154D-A7E8-4497D7CFBB3F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15D93-852B-404D-BE65-5B8E99C5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1B69E-BFC1-624A-8DEB-731219E7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8CBCC-13FA-424F-B23A-6E5959B636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52190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03320-7B19-C843-9B5C-09A9BDB2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25EC-767A-344F-8F17-737EACA0D082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E5F81-2BD5-6C43-B876-75A2930E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1AA2-DFC0-3744-9F24-9B6BA2F48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665BF-D46E-FE43-B833-20706C827F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565861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D7290-9F2F-104E-A69B-7A379AF9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8A7E6-F045-AB47-829A-21595C89CE56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33F0B-C8F3-DE44-B8EF-E38C29E4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2F2E8-82FC-ED41-AD08-311D4A16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0BEBF-4AE8-F64D-BE74-C105AF9FDB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53258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6746CF-97BA-894D-9855-3A1D916A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3CE79-5A40-B441-82BA-08603731EEC9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311DFC-2C99-204E-BDD4-DBEABEBB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BA9DA1-F844-3245-91C8-719356B9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48429-EB45-E045-B870-26CC941747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956451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F6E88B-D0B4-7140-A447-68C5F991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6B1F-3B40-D048-B6EF-7985877A084D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8D7837-4D5B-1B40-863C-FC2A18EFC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B7E51D-08A2-1348-98C5-473172AD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A8524-9CAB-7E46-BDED-9A22420F3A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533703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E44CFD-9ABA-D44B-ACA3-D07570EE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9F73-155D-9F46-AF1A-F384C2C0E1B3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86B06F-3238-BF4F-85E7-F25A1C0B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4BBA48-893B-F843-BFE4-385B9FC3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59A14-F578-9C40-8DC5-7371BFF377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00802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82CFCD-979F-7440-8E40-4B1D330B8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A1766-7B50-0141-83AA-06D0D6F1D7BC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AF64EB-C36C-224F-B71B-FA427975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2C6A13-19CB-184E-8D05-91695A87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1163B-0ED7-EB4A-AE66-3D32C0F723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898981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B85789-663A-7240-81DC-6399FC7C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BF243-CEA9-2349-A148-D999D0352934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021EBB-2F24-4749-BCE4-C59FA8516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EEEFB0-A1B3-D443-87B2-5CAD220F0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DE286-FAAA-B046-851D-00CAAD717C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830760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7484F9-18E3-C64F-92FD-C5B818AE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16A53-DD1C-544B-9E5C-BDDC6F616A0B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7AE7FA-21E6-5944-8217-5E93DB04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76BBAC-5B91-F241-A32F-4A8E3988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09EFD-37DA-E743-B5DE-4972805D36D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40026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0F8F3-33C9-4E48-BA6A-83623F369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02D5727-5280-0149-8736-27092AFDF24F}" type="datetime1">
              <a:rPr lang="en-GB" altLang="en-US" smtClean="0"/>
              <a:t>05/03/2025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1F770-DBF0-3547-959C-A08BD073C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594623"/>
            <a:ext cx="5562600" cy="44648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SELECT DOCUMENT RESTRICTION LEVEL Go to the 'Insert' menu option and click 'Header and Footer...'  Select from one of the following options then click 'Apply to All'   &gt;&gt; Not Protectively Marked  &gt;&gt;  PROTECT  &gt;&gt;  RESTRICTED &lt;&lt;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C674-0AFA-4B43-8088-D29672CE9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F2EEFA-0C81-D744-9EA0-94E1C2E445B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" name="MSIPCMContentMarking" descr="{&quot;HashCode&quot;:356443993,&quot;Placement&quot;:&quot;Header&quot;,&quot;Top&quot;:0.0,&quot;Left&quot;:0.0,&quot;SlideWidth&quot;:720,&quot;SlideHeight&quot;:405}">
            <a:extLst>
              <a:ext uri="{FF2B5EF4-FFF2-40B4-BE49-F238E27FC236}">
                <a16:creationId xmlns:a16="http://schemas.microsoft.com/office/drawing/2014/main" id="{DB63E9A2-36BB-48A4-8841-9A9CB3E6738A}"/>
              </a:ext>
            </a:extLst>
          </p:cNvPr>
          <p:cNvSpPr txBox="1"/>
          <p:nvPr userDrawn="1"/>
        </p:nvSpPr>
        <p:spPr>
          <a:xfrm>
            <a:off x="0" y="0"/>
            <a:ext cx="3333917" cy="33070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srgbClr val="0078D7"/>
                </a:solidFill>
                <a:latin typeface="Calibri" panose="020F0502020204030204" pitchFamily="34" charset="0"/>
              </a:rPr>
              <a:t>Sensitivity: NOT PROTECTIVELY MARKED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ion.gov.uk/uksi/2006/214/conten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universal-credit-alternative-payment-arrangements/alternative-payment-arrangement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payment.universal-credit.service.gov.uk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mailto:Universalcredithousing.aparequests@dwp.gsi.gov.uk" TargetMode="External"/><Relationship Id="rId4" Type="http://schemas.openxmlformats.org/officeDocument/2006/relationships/hyperlink" Target="https://universalcreditadvice.com/wp-content/uploads/2015/12/DWP%20-%20UC%20-%20Non-secure%20UC47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ilii.org/ew/cases/EWHC/Admin/2025/51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wolverhampton.gov.uk/sites/default/files/2025-02/Benefits%20Bulletin%201%20-%20Benefits%20Update%2020.2.2025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E61C87-8E80-8045-9BDB-EEB9C87473F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E2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outdoor, snow, night sky&#10;&#10;Description automatically generated">
            <a:extLst>
              <a:ext uri="{FF2B5EF4-FFF2-40B4-BE49-F238E27FC236}">
                <a16:creationId xmlns:a16="http://schemas.microsoft.com/office/drawing/2014/main" id="{1693ED69-0403-FA4A-B0A6-9F82EBA77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66E32C-5090-E744-8882-B85DCCFA9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11510"/>
            <a:ext cx="1352550" cy="390525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17A8A567-C7D3-564B-8CF3-AB56764C9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146" y="4515966"/>
            <a:ext cx="2070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wolverhampton.</a:t>
            </a:r>
            <a:r>
              <a:rPr lang="en-US" altLang="en-US" sz="1400" dirty="0" err="1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gov.uk</a:t>
            </a:r>
            <a:endParaRPr lang="en-US" altLang="en-US" sz="1400" dirty="0">
              <a:solidFill>
                <a:srgbClr val="FBF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5F0F1-F531-C297-DDB2-7ED2A3AE471A}"/>
              </a:ext>
            </a:extLst>
          </p:cNvPr>
          <p:cNvSpPr txBox="1"/>
          <p:nvPr/>
        </p:nvSpPr>
        <p:spPr>
          <a:xfrm>
            <a:off x="541809" y="392080"/>
            <a:ext cx="7514778" cy="4277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0" dirty="0">
                <a:solidFill>
                  <a:srgbClr val="FBFBFB"/>
                </a:solidFill>
                <a:latin typeface="Arial" panose="020B0604020202020204" pitchFamily="34" charset="0"/>
              </a:rPr>
              <a:t>Universal Credit: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0" dirty="0">
                <a:solidFill>
                  <a:srgbClr val="FBFBFB"/>
                </a:solidFill>
                <a:latin typeface="Arial" panose="020B0604020202020204" pitchFamily="34" charset="0"/>
              </a:rPr>
              <a:t>Managed Payments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solidFill>
                <a:srgbClr val="FBFBFB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Mark Perlic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Welfare Rights Service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City of Wolverhampton Council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Thursday 27</a:t>
            </a:r>
            <a:r>
              <a:rPr lang="en-GB" altLang="en-US" sz="2800" baseline="30000" dirty="0">
                <a:solidFill>
                  <a:srgbClr val="FBFBFB"/>
                </a:solidFill>
                <a:latin typeface="Arial" panose="020B0604020202020204" pitchFamily="34" charset="0"/>
              </a:rPr>
              <a:t>th</a:t>
            </a: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 February 2025</a:t>
            </a:r>
            <a:endParaRPr lang="en-US" sz="2800" dirty="0">
              <a:solidFill>
                <a:srgbClr val="FBFB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6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51440-4693-5BEC-BB01-92CA81D08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F6A48A-4799-81F6-BC11-8506FA7A4DC9}"/>
              </a:ext>
            </a:extLst>
          </p:cNvPr>
          <p:cNvSpPr txBox="1"/>
          <p:nvPr/>
        </p:nvSpPr>
        <p:spPr>
          <a:xfrm>
            <a:off x="709821" y="379140"/>
            <a:ext cx="7514778" cy="4462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412D5D"/>
                </a:solidFill>
                <a:latin typeface="Arial" panose="020B0604020202020204" pitchFamily="34" charset="0"/>
              </a:rPr>
              <a:t>Universal Credit: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412D5D"/>
                </a:solidFill>
                <a:latin typeface="Arial" panose="020B0604020202020204" pitchFamily="34" charset="0"/>
              </a:rPr>
              <a:t>Managed Payments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solidFill>
                <a:srgbClr val="412D5D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Mark Perlic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Welfare Rights Service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City of Wolverhampton Council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Civic Centre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St Peter’s Square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Wolverhampton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WV1 1RT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 dirty="0">
              <a:solidFill>
                <a:srgbClr val="412D5D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412D5D"/>
                </a:solidFill>
                <a:latin typeface="Arial" panose="020B0604020202020204" pitchFamily="34" charset="0"/>
              </a:rPr>
              <a:t>Benefits Helpline: </a:t>
            </a:r>
            <a:r>
              <a:rPr lang="en-GB" sz="2400" dirty="0">
                <a:solidFill>
                  <a:srgbClr val="412D5D"/>
                </a:solidFill>
                <a:latin typeface="Arial" panose="020B0604020202020204" pitchFamily="34" charset="0"/>
              </a:rPr>
              <a:t>07966 292321</a:t>
            </a:r>
            <a:r>
              <a:rPr lang="en-GB" altLang="en-US" sz="2400" dirty="0">
                <a:solidFill>
                  <a:srgbClr val="412D5D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412D5D"/>
                </a:solidFill>
                <a:latin typeface="Arial" panose="020B0604020202020204" pitchFamily="34" charset="0"/>
              </a:rPr>
              <a:t>Email: wrs.benefitshelpline@wolverhampton.gov.uk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Thursday 27</a:t>
            </a:r>
            <a:r>
              <a:rPr lang="en-GB" altLang="en-US" sz="1400" baseline="30000" dirty="0">
                <a:solidFill>
                  <a:srgbClr val="412D5D"/>
                </a:solidFill>
                <a:latin typeface="Arial" panose="020B0604020202020204" pitchFamily="34" charset="0"/>
              </a:rPr>
              <a:t>th</a:t>
            </a:r>
            <a:r>
              <a:rPr lang="en-GB" altLang="en-US" sz="1400" dirty="0">
                <a:solidFill>
                  <a:srgbClr val="412D5D"/>
                </a:solidFill>
                <a:latin typeface="Arial" panose="020B0604020202020204" pitchFamily="34" charset="0"/>
              </a:rPr>
              <a:t> February 2025</a:t>
            </a:r>
            <a:endParaRPr lang="en-US" sz="1400" dirty="0">
              <a:solidFill>
                <a:srgbClr val="412D5D"/>
              </a:solidFill>
            </a:endParaRPr>
          </a:p>
        </p:txBody>
      </p:sp>
      <p:pic>
        <p:nvPicPr>
          <p:cNvPr id="4" name="Picture 3" descr="A person wearing a red hat and sunglasses&#10;&#10;AI-generated content may be incorrect.">
            <a:extLst>
              <a:ext uri="{FF2B5EF4-FFF2-40B4-BE49-F238E27FC236}">
                <a16:creationId xmlns:a16="http://schemas.microsoft.com/office/drawing/2014/main" id="{75930E78-307F-BB32-08D4-B955EA0C05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9140"/>
            <a:ext cx="2879361" cy="35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94389-EA3B-31B9-F630-B5E4C6E90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00007583-680D-6ABA-63B7-784E8A06F76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59114" y="627534"/>
            <a:ext cx="3816424" cy="321381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b="1" dirty="0">
                <a:solidFill>
                  <a:srgbClr val="3F2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 and Rent Arrears…</a:t>
            </a: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b="1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Benefit (Pension Age): </a:t>
            </a:r>
            <a:r>
              <a:rPr lang="en-GB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Payments</a:t>
            </a:r>
          </a:p>
          <a:p>
            <a:pPr marL="176213" indent="-176213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b="1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b="1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Credit (Working Age): </a:t>
            </a:r>
            <a:r>
              <a:rPr lang="en-GB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Payments</a:t>
            </a:r>
          </a:p>
          <a:p>
            <a:pPr marL="176213" indent="-176213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b="1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BB552-76A7-7D54-CC28-E00EA45B4A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001" r="15467"/>
          <a:stretch/>
        </p:blipFill>
        <p:spPr>
          <a:xfrm>
            <a:off x="5163570" y="2643758"/>
            <a:ext cx="2432766" cy="2119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BB3ED-0A14-C567-978F-71E74E0EEF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001" r="15467"/>
          <a:stretch/>
        </p:blipFill>
        <p:spPr>
          <a:xfrm>
            <a:off x="5163570" y="452586"/>
            <a:ext cx="2432766" cy="21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5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FA4C8864-4D7C-2741-BE44-68C784DB640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70966" y="555526"/>
            <a:ext cx="5040560" cy="321381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600" b="1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Benefit (Direct Payments):</a:t>
            </a: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1600" b="1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 receives Pension Credit and deductions for rent arrears being made to repay rent arrears</a:t>
            </a: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 weeks in rent arrears </a:t>
            </a:r>
            <a:r>
              <a:rPr lang="en-GB" sz="1600" u="sng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unless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is considered in the ‘</a:t>
            </a:r>
            <a:r>
              <a:rPr lang="en-GB" sz="1600" dirty="0">
                <a:solidFill>
                  <a:srgbClr val="A32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overriding interest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of the claimant not to </a:t>
            </a: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person has ‘</a:t>
            </a:r>
            <a:r>
              <a:rPr lang="en-GB" sz="1600" dirty="0">
                <a:solidFill>
                  <a:srgbClr val="A32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requested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or ‘</a:t>
            </a:r>
            <a:r>
              <a:rPr lang="en-GB" sz="1600" dirty="0">
                <a:solidFill>
                  <a:srgbClr val="A328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consented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to such payment and such payments are in the ‘interest’ of the claimant and his family</a:t>
            </a: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Regulation: Regulation 76 and Regulation 77 of the Housing Benefit (Persons who have attained the qualifying age for state pension credit) Regulations 2006 (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FBD78-D125-B5E9-BA98-C38DA01779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8534" t="9401" r="34239"/>
          <a:stretch/>
        </p:blipFill>
        <p:spPr>
          <a:xfrm>
            <a:off x="5577401" y="349771"/>
            <a:ext cx="2739015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7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5ACC6-E6FB-E670-DEC4-B6747CDCB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134297-0211-9202-6C78-6B8D94CFD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483518"/>
            <a:ext cx="4464496" cy="38856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20" tIns="95220" rIns="91440" bIns="952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1600" b="1" dirty="0">
                <a:solidFill>
                  <a:srgbClr val="10253F"/>
                </a:solidFill>
                <a:cs typeface="Arial" panose="020B0604020202020204" pitchFamily="34" charset="0"/>
              </a:rPr>
              <a:t>Universal Credit: Managed Payments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0253F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0253F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“We expect most Universal Credit claimants will receive the single monthly payment and take responsibility for paying their own household bills on time, including their rent. But we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recognise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 that some claimants will need extra support in managing this payment. Therefore, in some cases a managed payment might be appropriate.”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10253F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10253F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Guidance no Regulation: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Alternative Payment Arrangements (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  <a:hlinkClick r:id="rId3"/>
              </a:rPr>
              <a:t>LINK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0253F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5" name="Picture 4" descr="A child with her hands on her chin&#10;&#10;AI-generated content may be incorrect.">
            <a:extLst>
              <a:ext uri="{FF2B5EF4-FFF2-40B4-BE49-F238E27FC236}">
                <a16:creationId xmlns:a16="http://schemas.microsoft.com/office/drawing/2014/main" id="{F2A2A442-C3D1-5F9A-6661-1A9338E6D3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0800" r="15001"/>
          <a:stretch/>
        </p:blipFill>
        <p:spPr>
          <a:xfrm>
            <a:off x="5148064" y="374323"/>
            <a:ext cx="2976331" cy="43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EC7CF-2C7B-61EE-6ACA-0A7D6AA3F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5F91A-32A2-1EEB-BCB0-673168C5F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475052"/>
            <a:ext cx="5112567" cy="41933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20" tIns="95220" rIns="91440" bIns="952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A ‘managed payment’ can be made when: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0253F"/>
              </a:solidFill>
              <a:effectLst/>
              <a:cs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a claimant is in arrears with their rent for an amount equal to, or more than, 2 months of their rent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en-US" altLang="en-US" sz="1200" dirty="0">
              <a:solidFill>
                <a:srgbClr val="10253F"/>
              </a:solidFill>
              <a:cs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a claimant has continually underpaid their rent over more than 2 months, and they have accrued arrears of an amount equal to or more than one month’s rent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en-US" altLang="en-US" sz="1200" dirty="0">
              <a:solidFill>
                <a:srgbClr val="10253F"/>
              </a:solidFill>
              <a:cs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any of the other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33038"/>
                </a:solidFill>
                <a:effectLst/>
                <a:cs typeface="Arial" panose="020B0604020202020204" pitchFamily="34" charset="0"/>
              </a:rPr>
              <a:t>Tier ONE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 and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33038"/>
                </a:solidFill>
                <a:effectLst/>
                <a:cs typeface="Arial" panose="020B0604020202020204" pitchFamily="34" charset="0"/>
              </a:rPr>
              <a:t>Tier TWO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 APA factors apply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en-US" altLang="en-US" sz="1200" dirty="0">
              <a:solidFill>
                <a:srgbClr val="10253F"/>
              </a:solidFill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If a person previously had Direct Payments under Housing Benefit before moving to Universal Credit then a managed payment can be considered providing the claimant meets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33038"/>
                </a:solidFill>
                <a:effectLst/>
                <a:cs typeface="Arial" panose="020B0604020202020204" pitchFamily="34" charset="0"/>
              </a:rPr>
              <a:t>Tier ONE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 or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33038"/>
                </a:solidFill>
                <a:effectLst/>
                <a:cs typeface="Arial" panose="020B0604020202020204" pitchFamily="34" charset="0"/>
              </a:rPr>
              <a:t>Tier TWO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0253F"/>
                </a:solidFill>
                <a:effectLst/>
                <a:cs typeface="Arial" panose="020B0604020202020204" pitchFamily="34" charset="0"/>
              </a:rPr>
              <a:t> APA factors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0253F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55495-13E1-34BE-E7EC-0EB6B85176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2097" r="17742"/>
          <a:stretch/>
        </p:blipFill>
        <p:spPr>
          <a:xfrm>
            <a:off x="5940152" y="339502"/>
            <a:ext cx="2088232" cy="4464496"/>
          </a:xfrm>
          <a:prstGeom prst="rect">
            <a:avLst/>
          </a:prstGeom>
          <a:solidFill>
            <a:srgbClr val="412D5D"/>
          </a:solidFill>
        </p:spPr>
      </p:pic>
    </p:spTree>
    <p:extLst>
      <p:ext uri="{BB962C8B-B14F-4D97-AF65-F5344CB8AC3E}">
        <p14:creationId xmlns:p14="http://schemas.microsoft.com/office/powerpoint/2010/main" val="292430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FA4C8864-4D7C-2741-BE44-68C784DB640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44706" y="451284"/>
            <a:ext cx="4248224" cy="436702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20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Credit: Landlord</a:t>
            </a: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20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Payment Arrangement</a:t>
            </a: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16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on-line (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12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UC47 form (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LINK</a:t>
            </a:r>
            <a:r>
              <a:rPr lang="en-GB" sz="16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8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165100" eaLnBrk="1" hangingPunct="1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4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rent</a:t>
            </a:r>
          </a:p>
          <a:p>
            <a:pPr marL="342900" indent="-165100" eaLnBrk="1" hangingPunct="1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4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Breakdown of arrears calculation</a:t>
            </a:r>
          </a:p>
          <a:p>
            <a:pPr marL="342900" indent="-165100" eaLnBrk="1" hangingPunct="1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4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Breakdown of rent (rent / service charges)</a:t>
            </a:r>
          </a:p>
          <a:p>
            <a:pPr marL="17780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GB" sz="14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12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Universalcredithousing.aparequests@dwp.gsi.gov.uk</a:t>
            </a:r>
            <a:endParaRPr lang="en-GB" sz="12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FREEPOST RTEU-LGUJ-SZLG</a:t>
            </a:r>
          </a:p>
          <a:p>
            <a:pPr marL="0" indent="0" defTabSz="179388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4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Universal Credit</a:t>
            </a:r>
          </a:p>
          <a:p>
            <a:pPr marL="0" indent="0" defTabSz="179388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4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Post Handling Site B</a:t>
            </a:r>
          </a:p>
          <a:p>
            <a:pPr marL="0" indent="0" defTabSz="179388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4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Wolverhampton</a:t>
            </a:r>
          </a:p>
          <a:p>
            <a:pPr marL="0" indent="0" defTabSz="179388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400" dirty="0">
                <a:solidFill>
                  <a:srgbClr val="3F2B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WV99 1AJ</a:t>
            </a: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sz="12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sz="1600" dirty="0">
              <a:solidFill>
                <a:srgbClr val="3F2B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400" dirty="0">
                <a:solidFill>
                  <a:srgbClr val="3F2B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881FDD-5A64-8F78-34D3-5013C1C15F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447" t="10869" r="70565" b="14721"/>
          <a:stretch/>
        </p:blipFill>
        <p:spPr>
          <a:xfrm>
            <a:off x="5364088" y="438293"/>
            <a:ext cx="1908212" cy="2466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D1628-2A3A-D577-351B-3B77F873C282}"/>
              </a:ext>
            </a:extLst>
          </p:cNvPr>
          <p:cNvSpPr txBox="1"/>
          <p:nvPr/>
        </p:nvSpPr>
        <p:spPr>
          <a:xfrm>
            <a:off x="5063548" y="459778"/>
            <a:ext cx="3312368" cy="25202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19281-BFB4-31D9-4F6A-93B3DFB84863}"/>
              </a:ext>
            </a:extLst>
          </p:cNvPr>
          <p:cNvSpPr txBox="1"/>
          <p:nvPr/>
        </p:nvSpPr>
        <p:spPr>
          <a:xfrm>
            <a:off x="5063549" y="3251946"/>
            <a:ext cx="3312367" cy="143177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85F6A3-3339-4785-A57E-DF1801AD36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88" t="14687" r="65446" b="63237"/>
          <a:stretch/>
        </p:blipFill>
        <p:spPr bwMode="auto">
          <a:xfrm>
            <a:off x="5123049" y="3378309"/>
            <a:ext cx="3193367" cy="1131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239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F03F9-1D1A-F8B9-DDBD-09AFFC79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3AE0A2-2186-603A-6060-440F25126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05720"/>
            <a:ext cx="4464496" cy="49320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220" tIns="95220" rIns="91440" bIns="952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1600" b="1" dirty="0">
                <a:solidFill>
                  <a:srgbClr val="412D5D"/>
                </a:solidFill>
                <a:cs typeface="Arial" panose="020B0604020202020204" pitchFamily="34" charset="0"/>
              </a:rPr>
              <a:t>Nathan Roberts v SSWP </a:t>
            </a:r>
            <a:r>
              <a:rPr lang="en-GB" sz="1600" dirty="0">
                <a:solidFill>
                  <a:srgbClr val="412D5D"/>
                </a:solidFill>
                <a:cs typeface="Arial" panose="020B0604020202020204" pitchFamily="34" charset="0"/>
              </a:rPr>
              <a:t>(</a:t>
            </a:r>
            <a:r>
              <a:rPr lang="en-GB" sz="1600" dirty="0">
                <a:solidFill>
                  <a:srgbClr val="10253F"/>
                </a:solidFill>
                <a:cs typeface="Arial" panose="020B0604020202020204" pitchFamily="34" charset="0"/>
                <a:hlinkClick r:id="rId3"/>
              </a:rPr>
              <a:t>LINK</a:t>
            </a:r>
            <a:r>
              <a:rPr lang="en-GB" sz="1600" dirty="0">
                <a:solidFill>
                  <a:srgbClr val="412D5D"/>
                </a:solidFill>
                <a:cs typeface="Arial" panose="020B0604020202020204" pitchFamily="34" charset="0"/>
              </a:rPr>
              <a:t>)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rgbClr val="412D5D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10253F"/>
              </a:solidFill>
              <a:effectLst/>
              <a:cs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12D5D"/>
                </a:solidFill>
                <a:effectLst/>
                <a:cs typeface="Arial" panose="020B0604020202020204" pitchFamily="34" charset="0"/>
              </a:rPr>
              <a:t>claimant getting Universal Credit</a:t>
            </a:r>
          </a:p>
          <a:p>
            <a:pPr marL="177800" marR="0" lvl="0" indent="-177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412D5D"/>
              </a:solidFill>
              <a:effectLst/>
              <a:cs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412D5D"/>
                </a:solidFill>
                <a:cs typeface="Arial" panose="020B0604020202020204" pitchFamily="34" charset="0"/>
              </a:rPr>
              <a:t>his landlord applied for a ‘managed payment’ for rent / rent arrears</a:t>
            </a: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200" dirty="0">
              <a:solidFill>
                <a:srgbClr val="412D5D"/>
              </a:solidFill>
              <a:cs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412D5D"/>
                </a:solidFill>
                <a:cs typeface="Arial" panose="020B0604020202020204" pitchFamily="34" charset="0"/>
              </a:rPr>
              <a:t>common law requirement</a:t>
            </a:r>
          </a:p>
          <a:p>
            <a:pPr marL="177800" marR="0" lvl="0" indent="-177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en-US" altLang="en-US" sz="800" dirty="0">
              <a:solidFill>
                <a:srgbClr val="412D5D"/>
              </a:solidFill>
              <a:cs typeface="Arial" panose="020B0604020202020204" pitchFamily="34" charset="0"/>
            </a:endParaRPr>
          </a:p>
          <a:p>
            <a:pPr marL="285750" marR="0" lvl="0" indent="-1079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 dirty="0">
                <a:solidFill>
                  <a:srgbClr val="412D5D"/>
                </a:solidFill>
                <a:cs typeface="Arial" panose="020B0604020202020204" pitchFamily="34" charset="0"/>
              </a:rPr>
              <a:t>advised of landlord’s application</a:t>
            </a:r>
          </a:p>
          <a:p>
            <a:pPr marL="177800"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400" dirty="0">
              <a:solidFill>
                <a:srgbClr val="412D5D"/>
              </a:solidFill>
              <a:cs typeface="Arial" panose="020B0604020202020204" pitchFamily="34" charset="0"/>
            </a:endParaRPr>
          </a:p>
          <a:p>
            <a:pPr marL="285750" marR="0" lvl="0" indent="-10795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600" dirty="0">
                <a:solidFill>
                  <a:srgbClr val="412D5D"/>
                </a:solidFill>
                <a:cs typeface="Arial" panose="020B0604020202020204" pitchFamily="34" charset="0"/>
              </a:rPr>
              <a:t>opportunity to respond</a:t>
            </a:r>
          </a:p>
          <a:p>
            <a:pPr marL="177800"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800" dirty="0">
              <a:solidFill>
                <a:srgbClr val="412D5D"/>
              </a:solidFill>
              <a:cs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412D5D"/>
                </a:solidFill>
                <a:cs typeface="Arial" panose="020B0604020202020204" pitchFamily="34" charset="0"/>
              </a:rPr>
              <a:t>DWP must then draw a ‘reasonable conclusion’</a:t>
            </a:r>
          </a:p>
          <a:p>
            <a:pPr marL="177800" marR="0" lvl="0" indent="-177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en-US" altLang="en-US" sz="1200" dirty="0">
              <a:solidFill>
                <a:srgbClr val="412D5D"/>
              </a:solidFill>
              <a:cs typeface="Arial" panose="020B0604020202020204" pitchFamily="34" charset="0"/>
            </a:endParaRPr>
          </a:p>
          <a:p>
            <a:pPr marL="177800" marR="0" lvl="0" indent="-177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en-US" altLang="en-US" sz="1600" dirty="0">
                <a:solidFill>
                  <a:srgbClr val="412D5D"/>
                </a:solidFill>
                <a:cs typeface="Arial" panose="020B0604020202020204" pitchFamily="34" charset="0"/>
              </a:rPr>
              <a:t>does not prevent applications for ‘managed payment’ nor does it stop them from being granted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dirty="0">
              <a:solidFill>
                <a:srgbClr val="412D5D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412D5D"/>
                </a:solidFill>
                <a:cs typeface="Arial" panose="020B0604020202020204" pitchFamily="34" charset="0"/>
              </a:rPr>
              <a:t>See </a:t>
            </a:r>
            <a:r>
              <a:rPr lang="en-US" altLang="en-US" sz="1600" dirty="0">
                <a:solidFill>
                  <a:srgbClr val="10253F"/>
                </a:solidFill>
                <a:cs typeface="Arial" panose="020B0604020202020204" pitchFamily="34" charset="0"/>
                <a:hlinkClick r:id="rId4"/>
              </a:rPr>
              <a:t>Benefits Bulletin 1 [2025]: Benefits Update </a:t>
            </a:r>
            <a:endParaRPr lang="en-US" altLang="en-US" sz="1600" dirty="0">
              <a:solidFill>
                <a:srgbClr val="10253F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12D5D"/>
                </a:solidFill>
                <a:effectLst/>
                <a:cs typeface="Arial" panose="020B0604020202020204" pitchFamily="34" charset="0"/>
              </a:rPr>
              <a:t>3. Universal Credit: Managed Payments…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08A15-694D-8ED1-4124-D842ED77B8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4371" t="20600" r="18563" b="5201"/>
          <a:stretch/>
        </p:blipFill>
        <p:spPr>
          <a:xfrm>
            <a:off x="5580112" y="305748"/>
            <a:ext cx="2736304" cy="45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4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6D262-7EA5-5A5A-0177-7E027DE2C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06EB0C-B239-F1EE-E8E7-85AB57CB2FC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E2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outdoor, snow, night sky&#10;&#10;Description automatically generated">
            <a:extLst>
              <a:ext uri="{FF2B5EF4-FFF2-40B4-BE49-F238E27FC236}">
                <a16:creationId xmlns:a16="http://schemas.microsoft.com/office/drawing/2014/main" id="{D359A51C-3895-E5A7-1810-6210D8CC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7B96D2-48AE-94B4-7629-4B5634F27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11510"/>
            <a:ext cx="1352550" cy="390525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B0C5388A-C2C4-4E05-670E-70F647FF1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146" y="4515966"/>
            <a:ext cx="2070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wolverhampton.</a:t>
            </a:r>
            <a:r>
              <a:rPr lang="en-US" altLang="en-US" sz="1400" dirty="0" err="1">
                <a:solidFill>
                  <a:srgbClr val="FBF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gov.uk</a:t>
            </a:r>
            <a:endParaRPr lang="en-US" altLang="en-US" sz="1400" dirty="0">
              <a:solidFill>
                <a:srgbClr val="FBFB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1B5327-8367-3585-C8CC-158E2699DACD}"/>
              </a:ext>
            </a:extLst>
          </p:cNvPr>
          <p:cNvSpPr txBox="1"/>
          <p:nvPr/>
        </p:nvSpPr>
        <p:spPr>
          <a:xfrm>
            <a:off x="814611" y="1017604"/>
            <a:ext cx="7514778" cy="335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0" dirty="0">
                <a:solidFill>
                  <a:srgbClr val="FBFBFB"/>
                </a:solidFill>
                <a:latin typeface="Arial" panose="020B0604020202020204" pitchFamily="34" charset="0"/>
              </a:rPr>
              <a:t>Thank you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solidFill>
                <a:srgbClr val="FBFBFB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Mark Perlic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Welfare Rights Service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City of Wolverhampton Council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Thursday 27</a:t>
            </a:r>
            <a:r>
              <a:rPr lang="en-GB" altLang="en-US" sz="2800" baseline="30000" dirty="0">
                <a:solidFill>
                  <a:srgbClr val="FBFBFB"/>
                </a:solidFill>
                <a:latin typeface="Arial" panose="020B0604020202020204" pitchFamily="34" charset="0"/>
              </a:rPr>
              <a:t>th</a:t>
            </a:r>
            <a:r>
              <a:rPr lang="en-GB" altLang="en-US" sz="2800" dirty="0">
                <a:solidFill>
                  <a:srgbClr val="FBFBFB"/>
                </a:solidFill>
                <a:latin typeface="Arial" panose="020B0604020202020204" pitchFamily="34" charset="0"/>
              </a:rPr>
              <a:t> February 2025</a:t>
            </a:r>
            <a:endParaRPr lang="en-US" sz="2800" dirty="0">
              <a:solidFill>
                <a:srgbClr val="FBFB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6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37FFCD3C6A884D840E671AB0CC869D" ma:contentTypeVersion="2" ma:contentTypeDescription="Create a new document." ma:contentTypeScope="" ma:versionID="0a285fc3575b76a400ad05580c60eb56">
  <xsd:schema xmlns:xsd="http://www.w3.org/2001/XMLSchema" xmlns:xs="http://www.w3.org/2001/XMLSchema" xmlns:p="http://schemas.microsoft.com/office/2006/metadata/properties" xmlns:ns2="fe0d0be6-a3e8-40c8-aa30-d8d22bba68f2" targetNamespace="http://schemas.microsoft.com/office/2006/metadata/properties" ma:root="true" ma:fieldsID="44c70e7d4a7958f572cb926658133606" ns2:_="">
    <xsd:import namespace="fe0d0be6-a3e8-40c8-aa30-d8d22bba68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d0be6-a3e8-40c8-aa30-d8d22bba68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CD3E36-1F8E-41C1-B940-7789AEC93503}">
  <ds:schemaRefs>
    <ds:schemaRef ds:uri="fe0d0be6-a3e8-40c8-aa30-d8d22bba68f2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2B35227-D025-4CEA-A3C8-830488FD22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d0be6-a3e8-40c8-aa30-d8d22bba6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62000F-B109-4054-9A3F-B4CBEB3962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521</Words>
  <Application>Microsoft Macintosh PowerPoint</Application>
  <PresentationFormat>On-screen Show (16:9)</PresentationFormat>
  <Paragraphs>99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Wolverhampton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Fegan</dc:creator>
  <cp:lastModifiedBy>Kevin Knowles</cp:lastModifiedBy>
  <cp:revision>205</cp:revision>
  <cp:lastPrinted>2015-02-24T18:43:38Z</cp:lastPrinted>
  <dcterms:created xsi:type="dcterms:W3CDTF">2015-02-24T11:19:47Z</dcterms:created>
  <dcterms:modified xsi:type="dcterms:W3CDTF">2025-03-05T09:29:18Z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668ec7b0-1410-445f-9b76-51bf94356eac</vt:lpwstr>
  </property>
  <property fmtid="{D5CDD505-2E9C-101B-9397-08002B2CF9AE}" pid="3" name="bjSaver">
    <vt:lpwstr>LxP3vJ1tAKgaOBOEcBFyIC7UUeqyuzuQ</vt:lpwstr>
  </property>
  <property fmtid="{D5CDD505-2E9C-101B-9397-08002B2CF9AE}" pid="4" name="bjDocumentSecurityLabel">
    <vt:lpwstr>No Marking</vt:lpwstr>
  </property>
  <property fmtid="{D5CDD505-2E9C-101B-9397-08002B2CF9AE}" pid="5" name="ContentTypeId">
    <vt:lpwstr>0x0101003637FFCD3C6A884D840E671AB0CC869D</vt:lpwstr>
  </property>
  <property fmtid="{D5CDD505-2E9C-101B-9397-08002B2CF9AE}" pid="6" name="MSIP_Label_1ecd50cc-2c40-46b1-afeb-8ba3ab2e9370_Enabled">
    <vt:lpwstr>true</vt:lpwstr>
  </property>
  <property fmtid="{D5CDD505-2E9C-101B-9397-08002B2CF9AE}" pid="7" name="MSIP_Label_1ecd50cc-2c40-46b1-afeb-8ba3ab2e9370_SetDate">
    <vt:lpwstr>2022-09-28T14:22:44Z</vt:lpwstr>
  </property>
  <property fmtid="{D5CDD505-2E9C-101B-9397-08002B2CF9AE}" pid="8" name="MSIP_Label_1ecd50cc-2c40-46b1-afeb-8ba3ab2e9370_Method">
    <vt:lpwstr>Privileged</vt:lpwstr>
  </property>
  <property fmtid="{D5CDD505-2E9C-101B-9397-08002B2CF9AE}" pid="9" name="MSIP_Label_1ecd50cc-2c40-46b1-afeb-8ba3ab2e9370_Name">
    <vt:lpwstr>1ecd50cc-2c40-46b1-afeb-8ba3ab2e9370</vt:lpwstr>
  </property>
  <property fmtid="{D5CDD505-2E9C-101B-9397-08002B2CF9AE}" pid="10" name="MSIP_Label_1ecd50cc-2c40-46b1-afeb-8ba3ab2e9370_SiteId">
    <vt:lpwstr>07ebc6c3-7074-4387-a625-b9d918ba4a97</vt:lpwstr>
  </property>
  <property fmtid="{D5CDD505-2E9C-101B-9397-08002B2CF9AE}" pid="11" name="MSIP_Label_1ecd50cc-2c40-46b1-afeb-8ba3ab2e9370_ActionId">
    <vt:lpwstr>19e66a88-8508-4de0-bdea-ff8cc676b616</vt:lpwstr>
  </property>
  <property fmtid="{D5CDD505-2E9C-101B-9397-08002B2CF9AE}" pid="12" name="MSIP_Label_1ecd50cc-2c40-46b1-afeb-8ba3ab2e9370_ContentBits">
    <vt:lpwstr>1</vt:lpwstr>
  </property>
</Properties>
</file>